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Montserrat"/>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slide" Target="slides/slide20.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pacouncil.org/wpa-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96e900e60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96e900e60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Metaphor: ; in a multimodal work, one mode can metaphorically represent or stand in for another, as when an animation of a word dynamically represents its meaning. It is a relation based on similarity between elements in different modes.</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c96e900e60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c96e900e60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c96e900e60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c96e900e60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c96e900e60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c96e900e60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study was conducted by three PhD students at Ball State University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students aim to apply their department’s program issues first year composition rubric to multimodal projects.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943f1a4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c943f1a4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sz="1000">
                <a:solidFill>
                  <a:schemeClr val="dk1"/>
                </a:solidFill>
                <a:highlight>
                  <a:srgbClr val="FFFFFF"/>
                </a:highlight>
              </a:rPr>
              <a:t>These rhetorical principles of communication--which composition teachers have applied primarily to literate communication--also apply, just as appropriately to multimodal compositions.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Fortune-  Each individual mode cannot be assessed separately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Lemke- If all literature consists of more than one mode, than multimodal compositions can be assessed for interaction between modes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00">
                <a:solidFill>
                  <a:schemeClr val="dk1"/>
                </a:solidFill>
                <a:highlight>
                  <a:srgbClr val="FFFFFF"/>
                </a:highlight>
              </a:rPr>
              <a:t> “text and picture together are not two ways of saying the same thing; the text means more when juxtaposed with the picture</a:t>
            </a:r>
            <a:endParaRPr sz="1000">
              <a:solidFill>
                <a:schemeClr val="dk1"/>
              </a:solidFill>
              <a:highlight>
                <a:srgbClr val="FFFFFF"/>
              </a:highlight>
            </a:endParaRPr>
          </a:p>
          <a:p>
            <a:pPr indent="0" lvl="0" marL="0" rtl="0" algn="l">
              <a:spcBef>
                <a:spcPts val="0"/>
              </a:spcBef>
              <a:spcAft>
                <a:spcPts val="0"/>
              </a:spcAft>
              <a:buNone/>
            </a:pPr>
            <a:r>
              <a:t/>
            </a:r>
            <a:endParaRPr sz="1000">
              <a:solidFill>
                <a:schemeClr val="dk1"/>
              </a:solidFill>
              <a:highlight>
                <a:srgbClr val="FFFFFF"/>
              </a:highlight>
            </a:endParaRPr>
          </a:p>
          <a:p>
            <a:pPr indent="0" lvl="0" marL="0" rtl="0" algn="l">
              <a:spcBef>
                <a:spcPts val="0"/>
              </a:spcBef>
              <a:spcAft>
                <a:spcPts val="0"/>
              </a:spcAft>
              <a:buNone/>
            </a:pPr>
            <a:r>
              <a:rPr lang="en" sz="1000">
                <a:solidFill>
                  <a:schemeClr val="dk1"/>
                </a:solidFill>
                <a:highlight>
                  <a:srgbClr val="FFFFFF"/>
                </a:highlight>
              </a:rPr>
              <a:t>Sorapure-  "it is a mistake to assess multimodal compositions using a broad rhetorical approach." </a:t>
            </a:r>
            <a:endParaRPr sz="1000">
              <a:solidFill>
                <a:schemeClr val="dk1"/>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943f1a4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c943f1a4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rgbClr val="FFFFFF"/>
                </a:highlight>
              </a:rPr>
              <a:t>We also posted the survey on the </a:t>
            </a:r>
            <a:r>
              <a:rPr lang="en" sz="1000" u="sng">
                <a:solidFill>
                  <a:srgbClr val="0000FF"/>
                </a:solidFill>
                <a:highlight>
                  <a:srgbClr val="FFFFFF"/>
                </a:highlight>
                <a:hlinkClick r:id="rId2">
                  <a:extLst>
                    <a:ext uri="{A12FA001-AC4F-418D-AE19-62706E023703}">
                      <ahyp:hlinkClr val="tx"/>
                    </a:ext>
                  </a:extLst>
                </a:hlinkClick>
              </a:rPr>
              <a:t>Writing Program Administrators (WPA) Listserv</a:t>
            </a:r>
            <a:r>
              <a:rPr lang="en" sz="1000">
                <a:solidFill>
                  <a:schemeClr val="dk1"/>
                </a:solidFill>
                <a:highlight>
                  <a:srgbClr val="FFFFFF"/>
                </a:highlight>
              </a:rPr>
              <a:t> to receive feedback from a broader field of composition instructors.</a:t>
            </a:r>
            <a:endParaRPr sz="1000">
              <a:solidFill>
                <a:schemeClr val="dk1"/>
              </a:solidFill>
              <a:highlight>
                <a:srgbClr val="FFFFFF"/>
              </a:highlight>
            </a:endParaRPr>
          </a:p>
          <a:p>
            <a:pPr indent="0" lvl="0" marL="0" rtl="0" algn="l">
              <a:spcBef>
                <a:spcPts val="0"/>
              </a:spcBef>
              <a:spcAft>
                <a:spcPts val="0"/>
              </a:spcAft>
              <a:buNone/>
            </a:pPr>
            <a:r>
              <a:rPr lang="en" sz="1000">
                <a:solidFill>
                  <a:schemeClr val="dk1"/>
                </a:solidFill>
                <a:highlight>
                  <a:srgbClr val="FFFFFF"/>
                </a:highlight>
              </a:rPr>
              <a:t> </a:t>
            </a:r>
            <a:endParaRPr sz="1000">
              <a:solidFill>
                <a:schemeClr val="dk1"/>
              </a:solidFill>
              <a:highlight>
                <a:srgbClr val="FFFFFF"/>
              </a:highlight>
            </a:endParaRPr>
          </a:p>
          <a:p>
            <a:pPr indent="0" lvl="0" marL="0" rtl="0" algn="l">
              <a:spcBef>
                <a:spcPts val="0"/>
              </a:spcBef>
              <a:spcAft>
                <a:spcPts val="0"/>
              </a:spcAft>
              <a:buNone/>
            </a:pPr>
            <a:r>
              <a:rPr lang="en" sz="1000">
                <a:solidFill>
                  <a:schemeClr val="dk1"/>
                </a:solidFill>
                <a:highlight>
                  <a:srgbClr val="FFFFFF"/>
                </a:highlight>
              </a:rPr>
              <a:t>10 percent- May suggest </a:t>
            </a:r>
            <a:r>
              <a:rPr lang="en" sz="1000">
                <a:solidFill>
                  <a:schemeClr val="dk1"/>
                </a:solidFill>
                <a:highlight>
                  <a:srgbClr val="FFFFFF"/>
                </a:highlight>
              </a:rPr>
              <a:t>why no consistent approach exist</a:t>
            </a:r>
            <a:endParaRPr sz="1000">
              <a:solidFill>
                <a:schemeClr val="dk1"/>
              </a:solidFill>
              <a:highlight>
                <a:srgbClr val="FFFFFF"/>
              </a:highlight>
            </a:endParaRPr>
          </a:p>
          <a:p>
            <a:pPr indent="0" lvl="0" marL="0" rtl="0" algn="l">
              <a:spcBef>
                <a:spcPts val="0"/>
              </a:spcBef>
              <a:spcAft>
                <a:spcPts val="0"/>
              </a:spcAft>
              <a:buNone/>
            </a:pPr>
            <a:r>
              <a:t/>
            </a:r>
            <a:endParaRPr sz="1000">
              <a:solidFill>
                <a:schemeClr val="dk1"/>
              </a:solidFill>
              <a:highlight>
                <a:srgbClr val="FFFFFF"/>
              </a:highlight>
            </a:endParaRPr>
          </a:p>
          <a:p>
            <a:pPr indent="0" lvl="0" marL="0" rtl="0" algn="l">
              <a:spcBef>
                <a:spcPts val="0"/>
              </a:spcBef>
              <a:spcAft>
                <a:spcPts val="0"/>
              </a:spcAft>
              <a:buNone/>
            </a:pPr>
            <a:r>
              <a:t/>
            </a:r>
            <a:endParaRPr sz="1000">
              <a:solidFill>
                <a:schemeClr val="dk1"/>
              </a:solidFill>
              <a:highlight>
                <a:srgbClr val="FFFFFF"/>
              </a:highlight>
            </a:endParaRPr>
          </a:p>
          <a:p>
            <a:pPr indent="0" lvl="0" marL="0" rtl="0" algn="l">
              <a:spcBef>
                <a:spcPts val="0"/>
              </a:spcBef>
              <a:spcAft>
                <a:spcPts val="0"/>
              </a:spcAft>
              <a:buNone/>
            </a:pPr>
            <a:r>
              <a:rPr lang="en" sz="1000">
                <a:solidFill>
                  <a:schemeClr val="dk1"/>
                </a:solidFill>
                <a:highlight>
                  <a:srgbClr val="FFFFFF"/>
                </a:highlight>
              </a:rPr>
              <a:t>Within Ball State's Writing Program, composition instructors are not using the required program rubric to assess their multimodal projects due to confusion about how a writing rubric used to grade traditional alphabetic essays could be applied to multimodal projects that incorporate both images and texts. </a:t>
            </a:r>
            <a:endParaRPr sz="1000">
              <a:solidFill>
                <a:schemeClr val="dk1"/>
              </a:solidFill>
              <a:highlight>
                <a:srgbClr val="FFFFFF"/>
              </a:highlight>
            </a:endParaRPr>
          </a:p>
          <a:p>
            <a:pPr indent="0" lvl="0" marL="0" rtl="0" algn="l">
              <a:spcBef>
                <a:spcPts val="0"/>
              </a:spcBef>
              <a:spcAft>
                <a:spcPts val="0"/>
              </a:spcAft>
              <a:buNone/>
            </a:pPr>
            <a:r>
              <a:rPr lang="en" sz="1000">
                <a:solidFill>
                  <a:schemeClr val="dk1"/>
                </a:solidFill>
                <a:highlight>
                  <a:srgbClr val="FFFFFF"/>
                </a:highlight>
              </a:rPr>
              <a:t>Instead, instructors appear to prefer incorporating into their assignment sequence multimodal projects that are print-based, such as brochures, advertisements, and collages.</a:t>
            </a:r>
            <a:endParaRPr sz="1000">
              <a:solidFill>
                <a:schemeClr val="dk1"/>
              </a:solidFill>
              <a:highlight>
                <a:srgbClr val="FFFFFF"/>
              </a:highlight>
            </a:endParaRPr>
          </a:p>
          <a:p>
            <a:pPr indent="0" lvl="0" marL="0" rtl="0" algn="l">
              <a:spcBef>
                <a:spcPts val="0"/>
              </a:spcBef>
              <a:spcAft>
                <a:spcPts val="0"/>
              </a:spcAft>
              <a:buNone/>
            </a:pPr>
            <a:r>
              <a:t/>
            </a:r>
            <a:endParaRPr sz="1000">
              <a:solidFill>
                <a:schemeClr val="dk1"/>
              </a:solidFill>
              <a:highlight>
                <a:srgbClr val="FFFFFF"/>
              </a:highlight>
            </a:endParaRPr>
          </a:p>
          <a:p>
            <a:pPr indent="0" lvl="0" marL="0" rtl="0" algn="l">
              <a:spcBef>
                <a:spcPts val="0"/>
              </a:spcBef>
              <a:spcAft>
                <a:spcPts val="0"/>
              </a:spcAft>
              <a:buNone/>
            </a:pPr>
            <a:r>
              <a:rPr lang="en" sz="1000">
                <a:solidFill>
                  <a:schemeClr val="dk1"/>
                </a:solidFill>
                <a:highlight>
                  <a:srgbClr val="FFFFFF"/>
                </a:highlight>
              </a:rPr>
              <a:t>less class time has to be devoted to teaching students about the different technologies needed to create some of the more complicated digital texts (websites, video essays, audio essays)</a:t>
            </a:r>
            <a:endParaRPr sz="1000">
              <a:solidFill>
                <a:schemeClr val="dk1"/>
              </a:solidFill>
              <a:highlight>
                <a:srgbClr val="FFFFFF"/>
              </a:highlight>
            </a:endParaRPr>
          </a:p>
          <a:p>
            <a:pPr indent="0" lvl="0" marL="0" rtl="0" algn="l">
              <a:spcBef>
                <a:spcPts val="0"/>
              </a:spcBef>
              <a:spcAft>
                <a:spcPts val="0"/>
              </a:spcAft>
              <a:buNone/>
            </a:pPr>
            <a:r>
              <a:t/>
            </a:r>
            <a:endParaRPr sz="1000">
              <a:solidFill>
                <a:schemeClr val="dk1"/>
              </a:solidFill>
              <a:highlight>
                <a:srgbClr val="FFFFFF"/>
              </a:highlight>
            </a:endParaRPr>
          </a:p>
          <a:p>
            <a:pPr indent="0" lvl="0" marL="0" rtl="0" algn="l">
              <a:spcBef>
                <a:spcPts val="0"/>
              </a:spcBef>
              <a:spcAft>
                <a:spcPts val="0"/>
              </a:spcAft>
              <a:buNone/>
            </a:pPr>
            <a:r>
              <a:rPr lang="en" sz="1000">
                <a:solidFill>
                  <a:schemeClr val="dk1"/>
                </a:solidFill>
                <a:highlight>
                  <a:srgbClr val="FFFFFF"/>
                </a:highlight>
              </a:rPr>
              <a:t>Rubric is easier to apply to printed texts</a:t>
            </a:r>
            <a:endParaRPr sz="1000">
              <a:solidFill>
                <a:schemeClr val="dk1"/>
              </a:solidFill>
              <a:highlight>
                <a:srgbClr val="FFFFFF"/>
              </a:highlight>
            </a:endParaRPr>
          </a:p>
          <a:p>
            <a:pPr indent="0" lvl="0" marL="0" rtl="0" algn="l">
              <a:spcBef>
                <a:spcPts val="0"/>
              </a:spcBef>
              <a:spcAft>
                <a:spcPts val="0"/>
              </a:spcAft>
              <a:buNone/>
            </a:pPr>
            <a:r>
              <a:t/>
            </a:r>
            <a:endParaRPr sz="1000">
              <a:solidFill>
                <a:schemeClr val="dk1"/>
              </a:solidFill>
              <a:highlight>
                <a:srgbClr val="FFFFFF"/>
              </a:highlight>
            </a:endParaRPr>
          </a:p>
          <a:p>
            <a:pPr indent="0" lvl="0" marL="0" rtl="0" algn="l">
              <a:spcBef>
                <a:spcPts val="0"/>
              </a:spcBef>
              <a:spcAft>
                <a:spcPts val="0"/>
              </a:spcAft>
              <a:buNone/>
            </a:pPr>
            <a:r>
              <a:rPr lang="en" sz="1000">
                <a:solidFill>
                  <a:schemeClr val="dk1"/>
                </a:solidFill>
                <a:highlight>
                  <a:srgbClr val="FFFFFF"/>
                </a:highlight>
              </a:rPr>
              <a:t>Within Ball State's Writing Program, composition instructors are not using the required program rubric to assess their multimodal projects due to confusion about how a writing rubric used to grade traditional alphabetic essays could be applied to multimodal projects that incorporate both images and texts. </a:t>
            </a:r>
            <a:endParaRPr sz="1000">
              <a:solidFill>
                <a:schemeClr val="dk1"/>
              </a:solidFill>
              <a:highlight>
                <a:srgbClr val="FFFFFF"/>
              </a:highlight>
            </a:endParaRPr>
          </a:p>
          <a:p>
            <a:pPr indent="0" lvl="0" marL="0" rtl="0" algn="l">
              <a:spcBef>
                <a:spcPts val="0"/>
              </a:spcBef>
              <a:spcAft>
                <a:spcPts val="0"/>
              </a:spcAft>
              <a:buNone/>
            </a:pPr>
            <a:r>
              <a:t/>
            </a:r>
            <a:endParaRPr sz="1000">
              <a:solidFill>
                <a:schemeClr val="dk1"/>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c943f1a4f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c943f1a4f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96e900e6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c96e900e6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400"/>
              </a:spcBef>
              <a:spcAft>
                <a:spcPts val="0"/>
              </a:spcAft>
              <a:buNone/>
            </a:pPr>
            <a:r>
              <a:rPr lang="en" sz="850">
                <a:solidFill>
                  <a:schemeClr val="dk1"/>
                </a:solidFill>
                <a:highlight>
                  <a:srgbClr val="FFFFFF"/>
                </a:highlight>
              </a:rPr>
              <a:t>The argument—or thesis—will not be presented in a single alphabetic sentence as it is in a traditional essay; instead, the thesis will be evident throughout the essay in the variety of modes that are chosen. Focus will be demonstrated by each mode consistently contributing to the overall argument or thesis of the composition.</a:t>
            </a:r>
            <a:endParaRPr sz="850">
              <a:solidFill>
                <a:schemeClr val="dk1"/>
              </a:solidFill>
              <a:highlight>
                <a:srgbClr val="FFFFFF"/>
              </a:highlight>
            </a:endParaRPr>
          </a:p>
          <a:p>
            <a:pPr indent="0" lvl="0" marL="0" rtl="0" algn="l">
              <a:lnSpc>
                <a:spcPct val="150000"/>
              </a:lnSpc>
              <a:spcBef>
                <a:spcPts val="800"/>
              </a:spcBef>
              <a:spcAft>
                <a:spcPts val="0"/>
              </a:spcAft>
              <a:buNone/>
            </a:pPr>
            <a:r>
              <a:t/>
            </a:r>
            <a:endParaRPr sz="850">
              <a:solidFill>
                <a:schemeClr val="dk1"/>
              </a:solidFill>
              <a:highlight>
                <a:srgbClr val="FFFFFF"/>
              </a:highlight>
            </a:endParaRPr>
          </a:p>
          <a:p>
            <a:pPr indent="0" lvl="0" marL="0" rtl="0" algn="l">
              <a:lnSpc>
                <a:spcPct val="150000"/>
              </a:lnSpc>
              <a:spcBef>
                <a:spcPts val="800"/>
              </a:spcBef>
              <a:spcAft>
                <a:spcPts val="0"/>
              </a:spcAft>
              <a:buNone/>
            </a:pPr>
            <a:r>
              <a:rPr lang="en" sz="1000">
                <a:solidFill>
                  <a:schemeClr val="dk1"/>
                </a:solidFill>
                <a:highlight>
                  <a:srgbClr val="FFFFFF"/>
                </a:highlight>
              </a:rPr>
              <a:t>Mechanics in a multimodal project might also include making sure links work appropriately and images and text show up as they are supposed to.</a:t>
            </a:r>
            <a:endParaRPr sz="850">
              <a:solidFill>
                <a:schemeClr val="dk1"/>
              </a:solidFill>
              <a:highlight>
                <a:srgbClr val="FFFFFF"/>
              </a:highlight>
            </a:endParaRPr>
          </a:p>
          <a:p>
            <a:pPr indent="0" lvl="0" marL="0" rtl="0" algn="l">
              <a:lnSpc>
                <a:spcPct val="150000"/>
              </a:lnSpc>
              <a:spcBef>
                <a:spcPts val="800"/>
              </a:spcBef>
              <a:spcAft>
                <a:spcPts val="0"/>
              </a:spcAft>
              <a:buNone/>
            </a:pPr>
            <a:r>
              <a:t/>
            </a:r>
            <a:endParaRPr sz="850">
              <a:solidFill>
                <a:schemeClr val="dk1"/>
              </a:solidFill>
              <a:highlight>
                <a:srgbClr val="FFFFFF"/>
              </a:highlight>
            </a:endParaRPr>
          </a:p>
          <a:p>
            <a:pPr indent="0" lvl="0" marL="0" rtl="0" algn="l">
              <a:lnSpc>
                <a:spcPct val="150000"/>
              </a:lnSpc>
              <a:spcBef>
                <a:spcPts val="800"/>
              </a:spcBef>
              <a:spcAft>
                <a:spcPts val="0"/>
              </a:spcAft>
              <a:buNone/>
            </a:pPr>
            <a:r>
              <a:rPr lang="en" sz="1000">
                <a:solidFill>
                  <a:schemeClr val="dk1"/>
                </a:solidFill>
                <a:highlight>
                  <a:srgbClr val="FFFFFF"/>
                </a:highlight>
              </a:rPr>
              <a:t> the student shows that they are aware of color, typeface, layout, image selections, audio choices, etc. Their decisions about format and design are clearly based upon audience awareness.</a:t>
            </a:r>
            <a:endParaRPr sz="850">
              <a:solidFill>
                <a:schemeClr val="dk1"/>
              </a:solidFill>
              <a:highlight>
                <a:srgbClr val="FFFFFF"/>
              </a:highlight>
            </a:endParaRPr>
          </a:p>
          <a:p>
            <a:pPr indent="0" lvl="0" marL="0" rtl="0" algn="l">
              <a:lnSpc>
                <a:spcPct val="150000"/>
              </a:lnSpc>
              <a:spcBef>
                <a:spcPts val="800"/>
              </a:spcBef>
              <a:spcAft>
                <a:spcPts val="0"/>
              </a:spcAft>
              <a:buNone/>
            </a:pPr>
            <a:r>
              <a:rPr b="1" lang="en" sz="1200">
                <a:solidFill>
                  <a:srgbClr val="336699"/>
                </a:solidFill>
                <a:highlight>
                  <a:srgbClr val="FFFFFF"/>
                </a:highlight>
              </a:rPr>
              <a:t>Organization</a:t>
            </a:r>
            <a:endParaRPr sz="1000">
              <a:solidFill>
                <a:schemeClr val="dk1"/>
              </a:solidFill>
              <a:highlight>
                <a:srgbClr val="FFFFFF"/>
              </a:highlight>
            </a:endParaRPr>
          </a:p>
          <a:p>
            <a:pPr indent="0" lvl="0" marL="0" rtl="0" algn="l">
              <a:lnSpc>
                <a:spcPct val="150000"/>
              </a:lnSpc>
              <a:spcBef>
                <a:spcPts val="400"/>
              </a:spcBef>
              <a:spcAft>
                <a:spcPts val="0"/>
              </a:spcAft>
              <a:buNone/>
            </a:pPr>
            <a:r>
              <a:rPr lang="en" sz="1000">
                <a:solidFill>
                  <a:schemeClr val="dk1"/>
                </a:solidFill>
                <a:highlight>
                  <a:srgbClr val="FFFFFF"/>
                </a:highlight>
              </a:rPr>
              <a:t>I</a:t>
            </a:r>
            <a:r>
              <a:rPr lang="en" sz="1000">
                <a:solidFill>
                  <a:schemeClr val="dk1"/>
                </a:solidFill>
                <a:highlight>
                  <a:srgbClr val="FFFFFF"/>
                </a:highlight>
              </a:rPr>
              <a:t>n a multimodal project, a clear sense of logical order is demonstrated through the variety of modes interacting and flowing with one another to support the argument or thesis.</a:t>
            </a:r>
            <a:endParaRPr sz="1000">
              <a:solidFill>
                <a:schemeClr val="dk1"/>
              </a:solidFill>
              <a:highlight>
                <a:srgbClr val="FFFFFF"/>
              </a:highlight>
            </a:endParaRPr>
          </a:p>
          <a:p>
            <a:pPr indent="0" lvl="0" marL="0" rtl="0" algn="l">
              <a:lnSpc>
                <a:spcPct val="150000"/>
              </a:lnSpc>
              <a:spcBef>
                <a:spcPts val="800"/>
              </a:spcBef>
              <a:spcAft>
                <a:spcPts val="0"/>
              </a:spcAft>
              <a:buNone/>
            </a:pPr>
            <a:r>
              <a:t/>
            </a:r>
            <a:endParaRPr sz="1000">
              <a:solidFill>
                <a:schemeClr val="dk1"/>
              </a:solidFill>
              <a:highlight>
                <a:srgbClr val="FFFFFF"/>
              </a:highlight>
            </a:endParaRPr>
          </a:p>
          <a:p>
            <a:pPr indent="0" lvl="0" marL="0" rtl="0" algn="l">
              <a:lnSpc>
                <a:spcPct val="150000"/>
              </a:lnSpc>
              <a:spcBef>
                <a:spcPts val="800"/>
              </a:spcBef>
              <a:spcAft>
                <a:spcPts val="0"/>
              </a:spcAft>
              <a:buNone/>
            </a:pPr>
            <a:r>
              <a:rPr b="1" lang="en" sz="1000">
                <a:solidFill>
                  <a:schemeClr val="dk1"/>
                </a:solidFill>
                <a:highlight>
                  <a:srgbClr val="FFFFFF"/>
                </a:highlight>
              </a:rPr>
              <a:t>Redundancy:</a:t>
            </a:r>
            <a:r>
              <a:rPr lang="en" sz="1000">
                <a:solidFill>
                  <a:schemeClr val="dk1"/>
                </a:solidFill>
                <a:highlight>
                  <a:srgbClr val="FFFFFF"/>
                </a:highlight>
              </a:rPr>
              <a:t> Identical content in each mode; each mode tells the same story.</a:t>
            </a:r>
            <a:endParaRPr sz="1000">
              <a:solidFill>
                <a:schemeClr val="dk1"/>
              </a:solidFill>
              <a:highlight>
                <a:srgbClr val="FFFFFF"/>
              </a:highlight>
            </a:endParaRPr>
          </a:p>
          <a:p>
            <a:pPr indent="0" lvl="0" marL="0" rtl="0" algn="l">
              <a:lnSpc>
                <a:spcPct val="150000"/>
              </a:lnSpc>
              <a:spcBef>
                <a:spcPts val="800"/>
              </a:spcBef>
              <a:spcAft>
                <a:spcPts val="0"/>
              </a:spcAft>
              <a:buNone/>
            </a:pPr>
            <a:r>
              <a:t/>
            </a:r>
            <a:endParaRPr>
              <a:solidFill>
                <a:schemeClr val="dk1"/>
              </a:solidFill>
            </a:endParaRPr>
          </a:p>
          <a:p>
            <a:pPr indent="0" lvl="0" marL="0" rtl="0" algn="l">
              <a:lnSpc>
                <a:spcPct val="150000"/>
              </a:lnSpc>
              <a:spcBef>
                <a:spcPts val="800"/>
              </a:spcBef>
              <a:spcAft>
                <a:spcPts val="0"/>
              </a:spcAft>
              <a:buNone/>
            </a:pPr>
            <a:r>
              <a:rPr b="1" lang="en" sz="1000">
                <a:solidFill>
                  <a:schemeClr val="dk1"/>
                </a:solidFill>
                <a:highlight>
                  <a:srgbClr val="FFFFFF"/>
                </a:highlight>
              </a:rPr>
              <a:t>Complementary: </a:t>
            </a:r>
            <a:r>
              <a:rPr lang="en" sz="1000">
                <a:solidFill>
                  <a:schemeClr val="dk1"/>
                </a:solidFill>
                <a:highlight>
                  <a:srgbClr val="FFFFFF"/>
                </a:highlight>
              </a:rPr>
              <a:t>Different content in each mode; both modes are needed to understand the key idea. </a:t>
            </a:r>
            <a:endParaRPr sz="1000">
              <a:solidFill>
                <a:schemeClr val="dk1"/>
              </a:solidFill>
              <a:highlight>
                <a:srgbClr val="FFFFFF"/>
              </a:highlight>
            </a:endParaRPr>
          </a:p>
          <a:p>
            <a:pPr indent="0" lvl="0" marL="0" rtl="0" algn="l">
              <a:lnSpc>
                <a:spcPct val="150000"/>
              </a:lnSpc>
              <a:spcBef>
                <a:spcPts val="800"/>
              </a:spcBef>
              <a:spcAft>
                <a:spcPts val="0"/>
              </a:spcAft>
              <a:buNone/>
            </a:pPr>
            <a:r>
              <a:t/>
            </a:r>
            <a:endParaRPr sz="1000">
              <a:solidFill>
                <a:schemeClr val="dk1"/>
              </a:solidFill>
              <a:highlight>
                <a:srgbClr val="FFFFFF"/>
              </a:highlight>
            </a:endParaRPr>
          </a:p>
          <a:p>
            <a:pPr indent="0" lvl="0" marL="0" rtl="0" algn="l">
              <a:lnSpc>
                <a:spcPct val="150000"/>
              </a:lnSpc>
              <a:spcBef>
                <a:spcPts val="800"/>
              </a:spcBef>
              <a:spcAft>
                <a:spcPts val="0"/>
              </a:spcAft>
              <a:buNone/>
            </a:pPr>
            <a:r>
              <a:rPr b="1" lang="en" sz="1000">
                <a:solidFill>
                  <a:schemeClr val="dk1"/>
                </a:solidFill>
                <a:highlight>
                  <a:srgbClr val="FFFFFF"/>
                </a:highlight>
              </a:rPr>
              <a:t>Supplementary:</a:t>
            </a:r>
            <a:r>
              <a:rPr lang="en" sz="1000">
                <a:solidFill>
                  <a:schemeClr val="dk1"/>
                </a:solidFill>
                <a:highlight>
                  <a:srgbClr val="FFFFFF"/>
                </a:highlight>
              </a:rPr>
              <a:t> Different content in words and pictures; but one mode dominates the other mode. </a:t>
            </a:r>
            <a:endParaRPr sz="1000">
              <a:solidFill>
                <a:schemeClr val="dk1"/>
              </a:solidFill>
              <a:highlight>
                <a:srgbClr val="FFFFFF"/>
              </a:highlight>
            </a:endParaRPr>
          </a:p>
          <a:p>
            <a:pPr indent="0" lvl="0" marL="0" rtl="0" algn="l">
              <a:lnSpc>
                <a:spcPct val="150000"/>
              </a:lnSpc>
              <a:spcBef>
                <a:spcPts val="800"/>
              </a:spcBef>
              <a:spcAft>
                <a:spcPts val="0"/>
              </a:spcAft>
              <a:buNone/>
            </a:pPr>
            <a:r>
              <a:t/>
            </a:r>
            <a:endParaRPr sz="1000">
              <a:solidFill>
                <a:schemeClr val="dk1"/>
              </a:solidFill>
              <a:highlight>
                <a:srgbClr val="FFFFFF"/>
              </a:highlight>
            </a:endParaRPr>
          </a:p>
          <a:p>
            <a:pPr indent="0" lvl="0" marL="0" rtl="0" algn="l">
              <a:lnSpc>
                <a:spcPct val="150000"/>
              </a:lnSpc>
              <a:spcBef>
                <a:spcPts val="800"/>
              </a:spcBef>
              <a:spcAft>
                <a:spcPts val="0"/>
              </a:spcAft>
              <a:buNone/>
            </a:pPr>
            <a:r>
              <a:rPr b="1" lang="en" sz="1000">
                <a:solidFill>
                  <a:schemeClr val="dk1"/>
                </a:solidFill>
                <a:highlight>
                  <a:srgbClr val="FFFFFF"/>
                </a:highlight>
              </a:rPr>
              <a:t>Juxtaposition: </a:t>
            </a:r>
            <a:r>
              <a:rPr lang="en" sz="1000">
                <a:solidFill>
                  <a:schemeClr val="dk1"/>
                </a:solidFill>
                <a:highlight>
                  <a:srgbClr val="FFFFFF"/>
                </a:highlight>
              </a:rPr>
              <a:t>Different content in words and pictures; key ideas are created by a clash or tension between the ideas in each mode.</a:t>
            </a:r>
            <a:endParaRPr sz="1000">
              <a:solidFill>
                <a:schemeClr val="dk1"/>
              </a:solidFill>
              <a:highlight>
                <a:srgbClr val="FFFFFF"/>
              </a:highlight>
            </a:endParaRPr>
          </a:p>
          <a:p>
            <a:pPr indent="0" lvl="0" marL="0" rtl="0" algn="l">
              <a:lnSpc>
                <a:spcPct val="150000"/>
              </a:lnSpc>
              <a:spcBef>
                <a:spcPts val="800"/>
              </a:spcBef>
              <a:spcAft>
                <a:spcPts val="0"/>
              </a:spcAft>
              <a:buNone/>
            </a:pPr>
            <a:r>
              <a:t/>
            </a:r>
            <a:endParaRPr sz="1000">
              <a:solidFill>
                <a:schemeClr val="dk1"/>
              </a:solidFill>
              <a:highlight>
                <a:srgbClr val="FFFFFF"/>
              </a:highlight>
            </a:endParaRPr>
          </a:p>
          <a:p>
            <a:pPr indent="0" lvl="0" marL="0" rtl="0" algn="l">
              <a:lnSpc>
                <a:spcPct val="150000"/>
              </a:lnSpc>
              <a:spcBef>
                <a:spcPts val="800"/>
              </a:spcBef>
              <a:spcAft>
                <a:spcPts val="0"/>
              </a:spcAft>
              <a:buClr>
                <a:schemeClr val="dk1"/>
              </a:buClr>
              <a:buSzPts val="1100"/>
              <a:buFont typeface="Arial"/>
              <a:buNone/>
            </a:pPr>
            <a:r>
              <a:rPr b="1" lang="en" sz="1000">
                <a:solidFill>
                  <a:schemeClr val="dk1"/>
                </a:solidFill>
                <a:highlight>
                  <a:srgbClr val="FFFFFF"/>
                </a:highlight>
              </a:rPr>
              <a:t>Stage setting:</a:t>
            </a:r>
            <a:r>
              <a:rPr lang="en" sz="1000">
                <a:solidFill>
                  <a:schemeClr val="dk1"/>
                </a:solidFill>
                <a:highlight>
                  <a:srgbClr val="FFFFFF"/>
                </a:highlight>
              </a:rPr>
              <a:t> Different content in words and pictures; one mode forecasts the ideas that come in the other modes.</a:t>
            </a:r>
            <a:endParaRPr sz="1000">
              <a:solidFill>
                <a:schemeClr val="dk1"/>
              </a:solidFill>
              <a:highlight>
                <a:srgbClr val="FFFFFF"/>
              </a:highlight>
            </a:endParaRPr>
          </a:p>
          <a:p>
            <a:pPr indent="0" lvl="0" marL="0" rtl="0" algn="l">
              <a:lnSpc>
                <a:spcPct val="150000"/>
              </a:lnSpc>
              <a:spcBef>
                <a:spcPts val="800"/>
              </a:spcBef>
              <a:spcAft>
                <a:spcPts val="0"/>
              </a:spcAft>
              <a:buNone/>
            </a:pPr>
            <a:r>
              <a:rPr b="1" lang="en" sz="1200">
                <a:solidFill>
                  <a:srgbClr val="336699"/>
                </a:solidFill>
                <a:highlight>
                  <a:srgbClr val="FFFFFF"/>
                </a:highlight>
              </a:rPr>
              <a:t>Syntax/Diction</a:t>
            </a:r>
            <a:endParaRPr b="1" sz="1200">
              <a:solidFill>
                <a:srgbClr val="336699"/>
              </a:solidFill>
              <a:highlight>
                <a:srgbClr val="FFFFFF"/>
              </a:highlight>
            </a:endParaRPr>
          </a:p>
          <a:p>
            <a:pPr indent="0" lvl="0" marL="0" rtl="0" algn="l">
              <a:lnSpc>
                <a:spcPct val="150000"/>
              </a:lnSpc>
              <a:spcBef>
                <a:spcPts val="0"/>
              </a:spcBef>
              <a:spcAft>
                <a:spcPts val="0"/>
              </a:spcAft>
              <a:buNone/>
            </a:pPr>
            <a:r>
              <a:rPr lang="en" sz="1000">
                <a:solidFill>
                  <a:schemeClr val="dk1"/>
                </a:solidFill>
                <a:highlight>
                  <a:srgbClr val="FFFFFF"/>
                </a:highlight>
              </a:rPr>
              <a:t>Just as we would tell students they should choose a stronger, more descriptive, and effective word or phrase in a traditional essay, we would make sure that they have used the strongest, most effective text, images, and/or sounds.</a:t>
            </a:r>
            <a:endParaRPr sz="1000">
              <a:solidFill>
                <a:schemeClr val="dk1"/>
              </a:solidFill>
              <a:highlight>
                <a:srgbClr val="FFFFFF"/>
              </a:highlight>
            </a:endParaRPr>
          </a:p>
          <a:p>
            <a:pPr indent="0" lvl="0" marL="0" rtl="0" algn="l">
              <a:lnSpc>
                <a:spcPct val="150000"/>
              </a:lnSpc>
              <a:spcBef>
                <a:spcPts val="0"/>
              </a:spcBef>
              <a:spcAft>
                <a:spcPts val="0"/>
              </a:spcAft>
              <a:buNone/>
            </a:pPr>
            <a:r>
              <a:t/>
            </a:r>
            <a:endParaRPr sz="1000">
              <a:solidFill>
                <a:schemeClr val="dk1"/>
              </a:solidFill>
              <a:highlight>
                <a:srgbClr val="FFFFFF"/>
              </a:highlight>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highlight>
                  <a:srgbClr val="FFFFFF"/>
                </a:highlight>
              </a:rPr>
              <a:t> In a multimodal project , format and design are evaluated as to how well the student pays attention to rhetorical principles of design and visual rhetoric; the student shows that they are aware of color, typeface, layout, image selections, audio choices, etc. Their decisions about format and design are clearly based upon audience awareness.</a:t>
            </a:r>
            <a:endParaRPr sz="1000">
              <a:solidFill>
                <a:schemeClr val="dk1"/>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c96e900e6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c96e900e6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c96e900e6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c96e900e6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1B212C"/>
                </a:solidFill>
                <a:latin typeface="Lato"/>
                <a:ea typeface="Lato"/>
                <a:cs typeface="Lato"/>
                <a:sym typeface="Lato"/>
              </a:rPr>
              <a:t>After reviewing the relationships mentioned above, we can now explore examples to help us identify these techniques in multimodal projects and apply them to our own works</a:t>
            </a:r>
            <a:endParaRPr sz="1300">
              <a:solidFill>
                <a:srgbClr val="1B212C"/>
              </a:solidFill>
              <a:latin typeface="Lato"/>
              <a:ea typeface="Lato"/>
              <a:cs typeface="Lato"/>
              <a:sym typeface="Lato"/>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9ad03f8b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9ad03f8b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c943f1a4f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c943f1a4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9ad03f8b3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9ad03f8b3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Automated data collections do not always match user conclusions; </a:t>
            </a:r>
            <a:r>
              <a:rPr lang="en">
                <a:latin typeface="Lato"/>
                <a:ea typeface="Lato"/>
                <a:cs typeface="Lato"/>
                <a:sym typeface="Lato"/>
              </a:rPr>
              <a:t>Automated: continuously being collected, repurposed, reused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9ad03f8b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c9ad03f8b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Notable media: Pinterest based on shared practice rather than content; Barbie </a:t>
            </a:r>
            <a:r>
              <a:rPr lang="en"/>
              <a:t>parody</a:t>
            </a:r>
            <a:r>
              <a:rPr lang="en"/>
              <a:t> based on form rather than substance; </a:t>
            </a:r>
            <a:r>
              <a:rPr lang="en"/>
              <a:t>Tinder</a:t>
            </a:r>
            <a:r>
              <a:rPr lang="en"/>
              <a:t> based on form and procedure (with similarities to chess matches and gaming)</a:t>
            </a:r>
            <a:endParaRPr/>
          </a:p>
          <a:p>
            <a:pPr indent="0" lvl="0" marL="0" rtl="0" algn="l">
              <a:spcBef>
                <a:spcPts val="0"/>
              </a:spcBef>
              <a:spcAft>
                <a:spcPts val="0"/>
              </a:spcAft>
              <a:buNone/>
            </a:pPr>
            <a:r>
              <a:rPr lang="en"/>
              <a:t>Practice and process based media a product of post-industrialist (services valued over manufacturing), networked spaces.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96e900e60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96e900e60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96e900e60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96e900e60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9ad03f8b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9ad03f8b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96e900e60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c96e900e60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 goals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Discussions are central to the establishment of new media as a </a:t>
            </a:r>
            <a:r>
              <a:rPr lang="en"/>
              <a:t>legitimate</a:t>
            </a:r>
            <a:r>
              <a:rPr lang="en"/>
              <a:t> form of composing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think that underlying this interest in assessment is the recognition of its importance in connecting new media assignments to broader curricular goals. As with print assignments, when we grade students’ work we are assessing their success in achieving goals that we value and that, ideally, are made explicit to our students. How we evaluate and grade student work is—or should be—connected to everything else in the course, from the assignments themselves to the readings, the class activities, and the software we use. Discussions of new media assessment should therefore help us articulate why new media matters and should help us in establishing, for ourselves and for our students, the key continuities and differences between composing in print and composing in new media.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Believes that composition studies as a self contained discipline should develop its own criteria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96e900e60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96e900e60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 Kress and van Leeuwen, Selfe, and Ball make clear, composing in new media usually involves bringing together multiple modes—text, image, sound, animation, and/or video—in order to convey a meaning or create an effect. The question for assessment is how this bringing together or composing of modes can be described and then evaluated.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2984300" y="1606375"/>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Assessing Multimodal Selves</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Athena Edwards &amp; Bilal Amodu</a:t>
            </a:r>
            <a:endParaRPr/>
          </a:p>
          <a:p>
            <a:pPr indent="0" lvl="0" marL="0" rtl="0" algn="l">
              <a:spcBef>
                <a:spcPts val="0"/>
              </a:spcBef>
              <a:spcAft>
                <a:spcPts val="0"/>
              </a:spcAft>
              <a:buNone/>
            </a:pPr>
            <a:r>
              <a:rPr lang="en"/>
              <a:t>WRIT 5340 - Winter 2021</a:t>
            </a:r>
            <a:endParaRPr/>
          </a:p>
        </p:txBody>
      </p:sp>
      <p:sp>
        <p:nvSpPr>
          <p:cNvPr id="136" name="Google Shape;136;p13"/>
          <p:cNvSpPr txBox="1"/>
          <p:nvPr/>
        </p:nvSpPr>
        <p:spPr>
          <a:xfrm>
            <a:off x="3368425" y="2949125"/>
            <a:ext cx="509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Lato"/>
                <a:ea typeface="Lato"/>
                <a:cs typeface="Lato"/>
                <a:sym typeface="Lato"/>
              </a:rPr>
              <a:t>Are Our Multi-Modal Writers Learning To Picture-Write Well?</a:t>
            </a:r>
            <a:endParaRPr>
              <a:solidFill>
                <a:schemeClr val="lt2"/>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Vocabulary for Unity </a:t>
            </a:r>
            <a:endParaRPr/>
          </a:p>
        </p:txBody>
      </p:sp>
      <p:sp>
        <p:nvSpPr>
          <p:cNvPr id="198" name="Google Shape;198;p22"/>
          <p:cNvSpPr txBox="1"/>
          <p:nvPr>
            <p:ph idx="1" type="body"/>
          </p:nvPr>
        </p:nvSpPr>
        <p:spPr>
          <a:xfrm>
            <a:off x="1297500" y="151797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chemeClr val="lt2"/>
                </a:solidFill>
              </a:rPr>
              <a:t>Metaphor:</a:t>
            </a:r>
            <a:r>
              <a:rPr lang="en" sz="1600">
                <a:solidFill>
                  <a:schemeClr val="lt2"/>
                </a:solidFill>
              </a:rPr>
              <a:t> </a:t>
            </a:r>
            <a:r>
              <a:rPr lang="en" sz="1600"/>
              <a:t>A relationship based on </a:t>
            </a:r>
            <a:r>
              <a:rPr lang="en" sz="1600"/>
              <a:t>substitution (an image  standing in for something else)</a:t>
            </a:r>
            <a:endParaRPr sz="1600"/>
          </a:p>
          <a:p>
            <a:pPr indent="0" lvl="0" marL="0" rtl="0" algn="l">
              <a:spcBef>
                <a:spcPts val="1200"/>
              </a:spcBef>
              <a:spcAft>
                <a:spcPts val="0"/>
              </a:spcAft>
              <a:buNone/>
            </a:pPr>
            <a:r>
              <a:t/>
            </a:r>
            <a:endParaRPr sz="1600"/>
          </a:p>
          <a:p>
            <a:pPr indent="0" lvl="0" marL="0" rtl="0" algn="l">
              <a:spcBef>
                <a:spcPts val="1200"/>
              </a:spcBef>
              <a:spcAft>
                <a:spcPts val="0"/>
              </a:spcAft>
              <a:buNone/>
            </a:pPr>
            <a:r>
              <a:rPr b="1" lang="en" sz="1600">
                <a:solidFill>
                  <a:schemeClr val="lt2"/>
                </a:solidFill>
              </a:rPr>
              <a:t>Metonymy</a:t>
            </a:r>
            <a:r>
              <a:rPr b="1" lang="en" sz="1600">
                <a:solidFill>
                  <a:schemeClr val="lt2"/>
                </a:solidFill>
              </a:rPr>
              <a:t>:</a:t>
            </a:r>
            <a:r>
              <a:rPr b="1" lang="en" sz="1600"/>
              <a:t> </a:t>
            </a:r>
            <a:r>
              <a:rPr lang="en" sz="1600"/>
              <a:t>Modes are </a:t>
            </a:r>
            <a:r>
              <a:rPr lang="en" sz="1600"/>
              <a:t>united</a:t>
            </a:r>
            <a:r>
              <a:rPr lang="en" sz="1600"/>
              <a:t> by </a:t>
            </a:r>
            <a:r>
              <a:rPr lang="en" sz="1600"/>
              <a:t>association</a:t>
            </a:r>
            <a:endParaRPr sz="1600"/>
          </a:p>
          <a:p>
            <a:pPr indent="0" lvl="0" marL="0" rtl="0" algn="l">
              <a:spcBef>
                <a:spcPts val="1200"/>
              </a:spcBef>
              <a:spcAft>
                <a:spcPts val="0"/>
              </a:spcAft>
              <a:buNone/>
            </a:pPr>
            <a:r>
              <a:t/>
            </a:r>
            <a:endParaRPr sz="1600"/>
          </a:p>
          <a:p>
            <a:pPr indent="0" lvl="0" marL="0" rtl="0" algn="l">
              <a:spcBef>
                <a:spcPts val="1200"/>
              </a:spcBef>
              <a:spcAft>
                <a:spcPts val="1200"/>
              </a:spcAft>
              <a:buNone/>
            </a:pPr>
            <a:r>
              <a:rPr b="1" lang="en" sz="1600">
                <a:solidFill>
                  <a:schemeClr val="lt2"/>
                </a:solidFill>
              </a:rPr>
              <a:t> Note on terms:</a:t>
            </a:r>
            <a:r>
              <a:rPr lang="en" sz="1600">
                <a:solidFill>
                  <a:schemeClr val="lt2"/>
                </a:solidFill>
              </a:rPr>
              <a:t> </a:t>
            </a:r>
            <a:r>
              <a:rPr lang="en" sz="1600"/>
              <a:t>Roman Jakobson claims that while these two are used in verbal language, they are also applicable to image and film</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Sorapure’s Assignment </a:t>
            </a:r>
            <a:endParaRPr/>
          </a:p>
        </p:txBody>
      </p:sp>
      <p:sp>
        <p:nvSpPr>
          <p:cNvPr id="204" name="Google Shape;204;p23"/>
          <p:cNvSpPr txBox="1"/>
          <p:nvPr>
            <p:ph idx="1" type="body"/>
          </p:nvPr>
        </p:nvSpPr>
        <p:spPr>
          <a:xfrm>
            <a:off x="1052550" y="1171525"/>
            <a:ext cx="6743400" cy="1867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200"/>
              <a:t>Whoever controls the media—the images—controls the culture.” Allen Ginsberg</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rPr lang="en" sz="1200"/>
              <a:t>Students were asked to use photoshop to create collages to interpret the quote above.</a:t>
            </a:r>
            <a:endParaRPr sz="12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05" name="Google Shape;205;p23"/>
          <p:cNvPicPr preferRelativeResize="0"/>
          <p:nvPr/>
        </p:nvPicPr>
        <p:blipFill>
          <a:blip r:embed="rId3">
            <a:alphaModFix/>
          </a:blip>
          <a:stretch>
            <a:fillRect/>
          </a:stretch>
        </p:blipFill>
        <p:spPr>
          <a:xfrm>
            <a:off x="569175" y="2750700"/>
            <a:ext cx="1874374" cy="1920900"/>
          </a:xfrm>
          <a:prstGeom prst="rect">
            <a:avLst/>
          </a:prstGeom>
          <a:noFill/>
          <a:ln>
            <a:noFill/>
          </a:ln>
        </p:spPr>
      </p:pic>
      <p:pic>
        <p:nvPicPr>
          <p:cNvPr id="206" name="Google Shape;206;p23"/>
          <p:cNvPicPr preferRelativeResize="0"/>
          <p:nvPr/>
        </p:nvPicPr>
        <p:blipFill>
          <a:blip r:embed="rId4">
            <a:alphaModFix/>
          </a:blip>
          <a:stretch>
            <a:fillRect/>
          </a:stretch>
        </p:blipFill>
        <p:spPr>
          <a:xfrm>
            <a:off x="2809411" y="2571774"/>
            <a:ext cx="2248407" cy="2278775"/>
          </a:xfrm>
          <a:prstGeom prst="rect">
            <a:avLst/>
          </a:prstGeom>
          <a:noFill/>
          <a:ln>
            <a:noFill/>
          </a:ln>
        </p:spPr>
      </p:pic>
      <p:pic>
        <p:nvPicPr>
          <p:cNvPr id="207" name="Google Shape;207;p23"/>
          <p:cNvPicPr preferRelativeResize="0"/>
          <p:nvPr/>
        </p:nvPicPr>
        <p:blipFill rotWithShape="1">
          <a:blip r:embed="rId5">
            <a:alphaModFix/>
          </a:blip>
          <a:srcRect b="0" l="0" r="0" t="0"/>
          <a:stretch/>
        </p:blipFill>
        <p:spPr>
          <a:xfrm>
            <a:off x="5336900" y="2615675"/>
            <a:ext cx="2139850" cy="2190950"/>
          </a:xfrm>
          <a:prstGeom prst="rect">
            <a:avLst/>
          </a:prstGeom>
          <a:noFill/>
          <a:ln>
            <a:noFill/>
          </a:ln>
        </p:spPr>
      </p:pic>
      <p:pic>
        <p:nvPicPr>
          <p:cNvPr id="208" name="Google Shape;208;p23"/>
          <p:cNvPicPr preferRelativeResize="0"/>
          <p:nvPr/>
        </p:nvPicPr>
        <p:blipFill>
          <a:blip r:embed="rId6">
            <a:alphaModFix/>
          </a:blip>
          <a:stretch>
            <a:fillRect/>
          </a:stretch>
        </p:blipFill>
        <p:spPr>
          <a:xfrm>
            <a:off x="6902000" y="703975"/>
            <a:ext cx="1434388" cy="186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214" name="Google Shape;214;p24"/>
          <p:cNvSpPr txBox="1"/>
          <p:nvPr>
            <p:ph idx="1" type="body"/>
          </p:nvPr>
        </p:nvSpPr>
        <p:spPr>
          <a:xfrm>
            <a:off x="1052550" y="13078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What are your experience with metaphor and metonymy in either </a:t>
            </a:r>
            <a:r>
              <a:rPr lang="en"/>
              <a:t>language</a:t>
            </a:r>
            <a:r>
              <a:rPr lang="en"/>
              <a:t> arts or visual rhetoric? What are some other rhetorical strategies or tropes that can help us evaluate multimodal works?</a:t>
            </a:r>
            <a:endParaRPr/>
          </a:p>
          <a:p>
            <a:pPr indent="-311150" lvl="0" marL="457200" rtl="0" algn="l">
              <a:spcBef>
                <a:spcPts val="0"/>
              </a:spcBef>
              <a:spcAft>
                <a:spcPts val="0"/>
              </a:spcAft>
              <a:buSzPts val="1300"/>
              <a:buAutoNum type="arabicPeriod"/>
            </a:pPr>
            <a:r>
              <a:rPr lang="en"/>
              <a:t>To what extent does multimodal composition require specialized knowledge from beyond the field of composition? How may </a:t>
            </a:r>
            <a:r>
              <a:rPr lang="en"/>
              <a:t>deficiencies</a:t>
            </a:r>
            <a:r>
              <a:rPr lang="en"/>
              <a:t> of said knowledged be addressed and supplemented, if not in a composition classroom?</a:t>
            </a:r>
            <a:endParaRPr/>
          </a:p>
          <a:p>
            <a:pPr indent="-311150" lvl="0" marL="457200" rtl="0" algn="l">
              <a:spcBef>
                <a:spcPts val="0"/>
              </a:spcBef>
              <a:spcAft>
                <a:spcPts val="0"/>
              </a:spcAft>
              <a:buSzPts val="1300"/>
              <a:buAutoNum type="arabicPeriod"/>
            </a:pPr>
            <a:r>
              <a:rPr lang="en"/>
              <a:t>How can assessment techniques account for inequities in student familiarity with different digital tools?</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lang="en" sz="1970">
                <a:latin typeface="Lato"/>
                <a:ea typeface="Lato"/>
                <a:cs typeface="Lato"/>
                <a:sym typeface="Lato"/>
              </a:rPr>
              <a:t>The New Work of Assessment: Evaluating Multimodal Learning</a:t>
            </a:r>
            <a:endParaRPr sz="1970">
              <a:latin typeface="Lato"/>
              <a:ea typeface="Lato"/>
              <a:cs typeface="Lato"/>
              <a:sym typeface="Lato"/>
            </a:endParaRPr>
          </a:p>
          <a:p>
            <a:pPr indent="0" lvl="0" marL="0" rtl="0" algn="l">
              <a:spcBef>
                <a:spcPts val="1200"/>
              </a:spcBef>
              <a:spcAft>
                <a:spcPts val="0"/>
              </a:spcAft>
              <a:buSzPts val="990"/>
              <a:buNone/>
            </a:pPr>
            <a:r>
              <a:t/>
            </a:r>
            <a:endParaRPr sz="2960"/>
          </a:p>
        </p:txBody>
      </p:sp>
      <p:sp>
        <p:nvSpPr>
          <p:cNvPr id="220" name="Google Shape;220;p25"/>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221" name="Google Shape;221;p25"/>
          <p:cNvPicPr preferRelativeResize="0"/>
          <p:nvPr/>
        </p:nvPicPr>
        <p:blipFill>
          <a:blip r:embed="rId3">
            <a:alphaModFix/>
          </a:blip>
          <a:stretch>
            <a:fillRect/>
          </a:stretch>
        </p:blipFill>
        <p:spPr>
          <a:xfrm>
            <a:off x="2475200" y="1196100"/>
            <a:ext cx="3124650" cy="3584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6"/>
          <p:cNvSpPr txBox="1"/>
          <p:nvPr>
            <p:ph idx="1" type="body"/>
          </p:nvPr>
        </p:nvSpPr>
        <p:spPr>
          <a:xfrm>
            <a:off x="1052550" y="13078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Clr>
                <a:schemeClr val="lt2"/>
              </a:buClr>
              <a:buSzPts val="1300"/>
              <a:buChar char="-"/>
            </a:pPr>
            <a:r>
              <a:rPr lang="en">
                <a:solidFill>
                  <a:schemeClr val="lt2"/>
                </a:solidFill>
              </a:rPr>
              <a:t>The screen now dominates how we communicate</a:t>
            </a:r>
            <a:endParaRPr>
              <a:solidFill>
                <a:schemeClr val="lt2"/>
              </a:solidFill>
            </a:endParaRPr>
          </a:p>
          <a:p>
            <a:pPr indent="-311150" lvl="0" marL="457200" rtl="0" algn="l">
              <a:spcBef>
                <a:spcPts val="0"/>
              </a:spcBef>
              <a:spcAft>
                <a:spcPts val="0"/>
              </a:spcAft>
              <a:buClr>
                <a:schemeClr val="lt2"/>
              </a:buClr>
              <a:buSzPts val="1300"/>
              <a:buChar char="-"/>
            </a:pPr>
            <a:r>
              <a:rPr lang="en">
                <a:solidFill>
                  <a:schemeClr val="lt2"/>
                </a:solidFill>
              </a:rPr>
              <a:t>Kress (2005)</a:t>
            </a:r>
            <a:endParaRPr>
              <a:solidFill>
                <a:schemeClr val="lt2"/>
              </a:solidFill>
            </a:endParaRPr>
          </a:p>
          <a:p>
            <a:pPr indent="-298450" lvl="1" marL="914400" rtl="0" algn="l">
              <a:spcBef>
                <a:spcPts val="0"/>
              </a:spcBef>
              <a:spcAft>
                <a:spcPts val="0"/>
              </a:spcAft>
              <a:buSzPts val="1100"/>
              <a:buChar char="-"/>
            </a:pPr>
            <a:r>
              <a:rPr lang="en"/>
              <a:t>Literacy and technology are intertwined</a:t>
            </a:r>
            <a:endParaRPr/>
          </a:p>
          <a:p>
            <a:pPr indent="-298450" lvl="1" marL="914400" rtl="0" algn="l">
              <a:spcBef>
                <a:spcPts val="0"/>
              </a:spcBef>
              <a:spcAft>
                <a:spcPts val="0"/>
              </a:spcAft>
              <a:buSzPts val="1100"/>
              <a:buChar char="-"/>
            </a:pPr>
            <a:r>
              <a:rPr lang="en"/>
              <a:t>Digital media represents a new form of rhetorical expression</a:t>
            </a:r>
            <a:endParaRPr/>
          </a:p>
          <a:p>
            <a:pPr indent="-311150" lvl="0" marL="457200" rtl="0" algn="l">
              <a:spcBef>
                <a:spcPts val="0"/>
              </a:spcBef>
              <a:spcAft>
                <a:spcPts val="0"/>
              </a:spcAft>
              <a:buClr>
                <a:schemeClr val="lt2"/>
              </a:buClr>
              <a:buSzPts val="1300"/>
              <a:buChar char="-"/>
            </a:pPr>
            <a:r>
              <a:rPr lang="en">
                <a:solidFill>
                  <a:schemeClr val="lt2"/>
                </a:solidFill>
              </a:rPr>
              <a:t>How can this be assessed?</a:t>
            </a:r>
            <a:endParaRPr>
              <a:solidFill>
                <a:schemeClr val="lt2"/>
              </a:solidFill>
            </a:endParaRPr>
          </a:p>
          <a:p>
            <a:pPr indent="-298450" lvl="1" marL="914400" rtl="0" algn="l">
              <a:spcBef>
                <a:spcPts val="0"/>
              </a:spcBef>
              <a:spcAft>
                <a:spcPts val="0"/>
              </a:spcAft>
              <a:buSzPts val="1100"/>
              <a:buChar char="-"/>
            </a:pPr>
            <a:r>
              <a:rPr lang="en"/>
              <a:t>Fortune- No mode on its own</a:t>
            </a:r>
            <a:endParaRPr/>
          </a:p>
          <a:p>
            <a:pPr indent="-298450" lvl="1" marL="914400" rtl="0" algn="l">
              <a:spcBef>
                <a:spcPts val="0"/>
              </a:spcBef>
              <a:spcAft>
                <a:spcPts val="0"/>
              </a:spcAft>
              <a:buSzPts val="1100"/>
              <a:buChar char="-"/>
            </a:pPr>
            <a:r>
              <a:rPr lang="en"/>
              <a:t>Lemke- Are the modes working together</a:t>
            </a:r>
            <a:endParaRPr/>
          </a:p>
          <a:p>
            <a:pPr indent="-298450" lvl="1" marL="914400" rtl="0" algn="l">
              <a:spcBef>
                <a:spcPts val="0"/>
              </a:spcBef>
              <a:spcAft>
                <a:spcPts val="0"/>
              </a:spcAft>
              <a:buSzPts val="1100"/>
              <a:buChar char="-"/>
            </a:pPr>
            <a:r>
              <a:rPr lang="en"/>
              <a:t>Sorapure- Context is everything, do not keep it broad</a:t>
            </a:r>
            <a:endParaRPr/>
          </a:p>
          <a:p>
            <a:pPr indent="-298450" lvl="1" marL="914400" rtl="0" algn="l">
              <a:spcBef>
                <a:spcPts val="0"/>
              </a:spcBef>
              <a:spcAft>
                <a:spcPts val="0"/>
              </a:spcAft>
              <a:buSzPts val="1100"/>
              <a:buChar char="-"/>
            </a:pPr>
            <a:r>
              <a:rPr lang="en"/>
              <a:t>Selfe and Takyoshi- Rhetorical principles guide everything</a:t>
            </a:r>
            <a:endParaRPr/>
          </a:p>
          <a:p>
            <a:pPr indent="-311150" lvl="0" marL="457200" rtl="0" algn="l">
              <a:spcBef>
                <a:spcPts val="0"/>
              </a:spcBef>
              <a:spcAft>
                <a:spcPts val="0"/>
              </a:spcAft>
              <a:buClr>
                <a:schemeClr val="lt2"/>
              </a:buClr>
              <a:buSzPts val="1300"/>
              <a:buChar char="-"/>
            </a:pPr>
            <a:r>
              <a:rPr lang="en">
                <a:solidFill>
                  <a:schemeClr val="lt2"/>
                </a:solidFill>
              </a:rPr>
              <a:t>The students/university take Selfe and Takyoshi’s view</a:t>
            </a:r>
            <a:endParaRPr>
              <a:solidFill>
                <a:schemeClr val="lt2"/>
              </a:solidFill>
            </a:endParaRPr>
          </a:p>
          <a:p>
            <a:pPr indent="-311150" lvl="0" marL="457200" rtl="0" algn="l">
              <a:spcBef>
                <a:spcPts val="0"/>
              </a:spcBef>
              <a:spcAft>
                <a:spcPts val="0"/>
              </a:spcAft>
              <a:buClr>
                <a:schemeClr val="lt2"/>
              </a:buClr>
              <a:buSzPts val="1300"/>
              <a:buChar char="-"/>
            </a:pPr>
            <a:r>
              <a:rPr lang="en">
                <a:solidFill>
                  <a:schemeClr val="lt2"/>
                </a:solidFill>
              </a:rPr>
              <a:t>Assert the need for a consistent approach towards assessment</a:t>
            </a:r>
            <a:endParaRPr>
              <a:solidFill>
                <a:schemeClr val="lt2"/>
              </a:solidFill>
            </a:endParaRPr>
          </a:p>
          <a:p>
            <a:pPr indent="-311150" lvl="0" marL="457200" rtl="0" algn="l">
              <a:spcBef>
                <a:spcPts val="0"/>
              </a:spcBef>
              <a:spcAft>
                <a:spcPts val="0"/>
              </a:spcAft>
              <a:buClr>
                <a:schemeClr val="lt2"/>
              </a:buClr>
              <a:buSzPts val="1300"/>
              <a:buChar char="-"/>
            </a:pPr>
            <a:r>
              <a:rPr lang="en">
                <a:solidFill>
                  <a:schemeClr val="lt2"/>
                </a:solidFill>
              </a:rPr>
              <a:t>Consistency can be attained by applying/adjusting rubrics used for writing.</a:t>
            </a:r>
            <a:endParaRPr>
              <a:solidFill>
                <a:schemeClr val="lt2"/>
              </a:solidFill>
            </a:endParaRPr>
          </a:p>
        </p:txBody>
      </p:sp>
      <p:sp>
        <p:nvSpPr>
          <p:cNvPr id="227" name="Google Shape;227;p26"/>
          <p:cNvSpPr txBox="1"/>
          <p:nvPr/>
        </p:nvSpPr>
        <p:spPr>
          <a:xfrm>
            <a:off x="3494300" y="329900"/>
            <a:ext cx="2801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latin typeface="Montserrat"/>
                <a:ea typeface="Montserrat"/>
                <a:cs typeface="Montserrat"/>
                <a:sym typeface="Montserrat"/>
              </a:rPr>
              <a:t>Introduction </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Survey/ Results</a:t>
            </a:r>
            <a:endParaRPr/>
          </a:p>
          <a:p>
            <a:pPr indent="0" lvl="0" marL="0" rtl="0" algn="l">
              <a:spcBef>
                <a:spcPts val="0"/>
              </a:spcBef>
              <a:spcAft>
                <a:spcPts val="0"/>
              </a:spcAft>
              <a:buNone/>
            </a:pPr>
            <a:r>
              <a:t/>
            </a:r>
            <a:endParaRPr/>
          </a:p>
        </p:txBody>
      </p:sp>
      <p:sp>
        <p:nvSpPr>
          <p:cNvPr id="233" name="Google Shape;233;p27"/>
          <p:cNvSpPr txBox="1"/>
          <p:nvPr>
            <p:ph idx="1" type="body"/>
          </p:nvPr>
        </p:nvSpPr>
        <p:spPr>
          <a:xfrm>
            <a:off x="1044600" y="942225"/>
            <a:ext cx="7544700" cy="36423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Clr>
                <a:schemeClr val="lt2"/>
              </a:buClr>
              <a:buSzPts val="1400"/>
              <a:buChar char="-"/>
            </a:pPr>
            <a:r>
              <a:rPr lang="en" sz="1400">
                <a:solidFill>
                  <a:schemeClr val="lt2"/>
                </a:solidFill>
              </a:rPr>
              <a:t>Researchers surveyed  writing instructors</a:t>
            </a:r>
            <a:endParaRPr sz="1400">
              <a:solidFill>
                <a:schemeClr val="lt2"/>
              </a:solidFill>
            </a:endParaRPr>
          </a:p>
          <a:p>
            <a:pPr indent="-305315" lvl="1" marL="914400" rtl="0" algn="l">
              <a:spcBef>
                <a:spcPts val="0"/>
              </a:spcBef>
              <a:spcAft>
                <a:spcPts val="0"/>
              </a:spcAft>
              <a:buSzPts val="1208"/>
              <a:buChar char="-"/>
            </a:pPr>
            <a:r>
              <a:rPr lang="en" sz="1208"/>
              <a:t>One study focused on those at Bell State</a:t>
            </a:r>
            <a:endParaRPr sz="1208"/>
          </a:p>
          <a:p>
            <a:pPr indent="-305315" lvl="1" marL="914400" rtl="0" algn="l">
              <a:spcBef>
                <a:spcPts val="0"/>
              </a:spcBef>
              <a:spcAft>
                <a:spcPts val="0"/>
              </a:spcAft>
              <a:buSzPts val="1208"/>
              <a:buChar char="-"/>
            </a:pPr>
            <a:r>
              <a:rPr lang="en" sz="1208"/>
              <a:t>Another focused on Writing Instructors in general </a:t>
            </a:r>
            <a:endParaRPr sz="1208"/>
          </a:p>
          <a:p>
            <a:pPr indent="-317500" lvl="0" marL="457200" rtl="0" algn="l">
              <a:spcBef>
                <a:spcPts val="0"/>
              </a:spcBef>
              <a:spcAft>
                <a:spcPts val="0"/>
              </a:spcAft>
              <a:buClr>
                <a:schemeClr val="lt2"/>
              </a:buClr>
              <a:buSzPts val="1400"/>
              <a:buChar char="-"/>
            </a:pPr>
            <a:r>
              <a:rPr lang="en" sz="1400">
                <a:solidFill>
                  <a:schemeClr val="lt2"/>
                </a:solidFill>
              </a:rPr>
              <a:t>Significant findings</a:t>
            </a:r>
            <a:endParaRPr sz="1400">
              <a:solidFill>
                <a:schemeClr val="lt2"/>
              </a:solidFill>
            </a:endParaRPr>
          </a:p>
          <a:p>
            <a:pPr indent="-304800" lvl="1" marL="914400" rtl="0" algn="l">
              <a:spcBef>
                <a:spcPts val="0"/>
              </a:spcBef>
              <a:spcAft>
                <a:spcPts val="0"/>
              </a:spcAft>
              <a:buSzPts val="1200"/>
              <a:buChar char="-"/>
            </a:pPr>
            <a:r>
              <a:rPr lang="en" sz="1200"/>
              <a:t>37 percent assign at least one multimodal project, while 35 percent assign two or more</a:t>
            </a:r>
            <a:endParaRPr sz="1200"/>
          </a:p>
          <a:p>
            <a:pPr indent="-304800" lvl="1" marL="914400" rtl="0" algn="l">
              <a:spcBef>
                <a:spcPts val="0"/>
              </a:spcBef>
              <a:spcAft>
                <a:spcPts val="0"/>
              </a:spcAft>
              <a:buSzPts val="1200"/>
              <a:buChar char="-"/>
            </a:pPr>
            <a:r>
              <a:rPr lang="en" sz="1200"/>
              <a:t>Only 10 percent of WPA are required by writing program to include multimodal assessment</a:t>
            </a:r>
            <a:endParaRPr sz="1200"/>
          </a:p>
          <a:p>
            <a:pPr indent="-304800" lvl="1" marL="914400" rtl="0" algn="l">
              <a:spcBef>
                <a:spcPts val="0"/>
              </a:spcBef>
              <a:spcAft>
                <a:spcPts val="0"/>
              </a:spcAft>
              <a:buSzPts val="1200"/>
              <a:buChar char="-"/>
            </a:pPr>
            <a:r>
              <a:rPr lang="en" sz="1200"/>
              <a:t>54 percent felt comfortable assigning </a:t>
            </a:r>
            <a:r>
              <a:rPr lang="en" sz="1200"/>
              <a:t>multimodal</a:t>
            </a:r>
            <a:r>
              <a:rPr lang="en" sz="1200"/>
              <a:t> projects while 46 percent felt either </a:t>
            </a:r>
            <a:r>
              <a:rPr lang="en" sz="1200"/>
              <a:t>uneasy</a:t>
            </a:r>
            <a:r>
              <a:rPr lang="en" sz="1200"/>
              <a:t> or uncomfortable </a:t>
            </a:r>
            <a:endParaRPr sz="1200"/>
          </a:p>
          <a:p>
            <a:pPr indent="-304800" lvl="1" marL="914400" rtl="0" algn="l">
              <a:spcBef>
                <a:spcPts val="0"/>
              </a:spcBef>
              <a:spcAft>
                <a:spcPts val="0"/>
              </a:spcAft>
              <a:buSzPts val="1200"/>
              <a:buChar char="-"/>
            </a:pPr>
            <a:r>
              <a:rPr lang="en" sz="1200"/>
              <a:t>16 percent </a:t>
            </a:r>
            <a:r>
              <a:rPr lang="en" sz="1200"/>
              <a:t>felt</a:t>
            </a:r>
            <a:r>
              <a:rPr lang="en" sz="1200"/>
              <a:t> </a:t>
            </a:r>
            <a:r>
              <a:rPr lang="en" sz="1200"/>
              <a:t>uncomfortable</a:t>
            </a:r>
            <a:r>
              <a:rPr lang="en" sz="1200"/>
              <a:t> due to assessment concerns</a:t>
            </a:r>
            <a:endParaRPr sz="1200"/>
          </a:p>
          <a:p>
            <a:pPr indent="-304800" lvl="1" marL="914400" rtl="0" algn="l">
              <a:spcBef>
                <a:spcPts val="0"/>
              </a:spcBef>
              <a:spcAft>
                <a:spcPts val="0"/>
              </a:spcAft>
              <a:buSzPts val="1200"/>
              <a:buChar char="-"/>
            </a:pPr>
            <a:r>
              <a:rPr lang="en" sz="1200"/>
              <a:t>37 percent of instructors assign non-Powerpoint Multimodal assignments</a:t>
            </a:r>
            <a:endParaRPr sz="1200"/>
          </a:p>
          <a:p>
            <a:pPr indent="-304800" lvl="1" marL="914400" rtl="0" algn="l">
              <a:spcBef>
                <a:spcPts val="0"/>
              </a:spcBef>
              <a:spcAft>
                <a:spcPts val="0"/>
              </a:spcAft>
              <a:buSzPts val="1200"/>
              <a:buChar char="-"/>
            </a:pPr>
            <a:r>
              <a:rPr lang="en" sz="1200"/>
              <a:t>15 percent claim assessment concerns prevent them from assigning projects more frequently</a:t>
            </a:r>
            <a:endParaRPr sz="1200"/>
          </a:p>
          <a:p>
            <a:pPr indent="-304800" lvl="1" marL="914400" rtl="0" algn="l">
              <a:spcBef>
                <a:spcPts val="0"/>
              </a:spcBef>
              <a:spcAft>
                <a:spcPts val="0"/>
              </a:spcAft>
              <a:buSzPts val="1200"/>
              <a:buChar char="-"/>
            </a:pPr>
            <a:r>
              <a:rPr lang="en" sz="1200"/>
              <a:t>53 percent did not feel adequately trained by their Writing Program to assess multimodal projects</a:t>
            </a:r>
            <a:endParaRPr sz="1200"/>
          </a:p>
          <a:p>
            <a:pPr indent="-304800" lvl="1" marL="914400" rtl="0" algn="l">
              <a:spcBef>
                <a:spcPts val="0"/>
              </a:spcBef>
              <a:spcAft>
                <a:spcPts val="0"/>
              </a:spcAft>
              <a:buSzPts val="1200"/>
              <a:buChar char="-"/>
            </a:pPr>
            <a:r>
              <a:rPr lang="en" sz="1200"/>
              <a:t>24 percent felt adequately prepared</a:t>
            </a:r>
            <a:endParaRPr sz="1200"/>
          </a:p>
          <a:p>
            <a:pPr indent="-304800" lvl="1" marL="914400" rtl="0" algn="l">
              <a:spcBef>
                <a:spcPts val="0"/>
              </a:spcBef>
              <a:spcAft>
                <a:spcPts val="0"/>
              </a:spcAft>
              <a:buSzPts val="1200"/>
              <a:buChar char="-"/>
            </a:pPr>
            <a:r>
              <a:rPr lang="en" sz="1200"/>
              <a:t>16 percent offer full </a:t>
            </a:r>
            <a:r>
              <a:rPr lang="en" sz="1200"/>
              <a:t>credit</a:t>
            </a:r>
            <a:r>
              <a:rPr lang="en" sz="1200"/>
              <a:t> if requirements are met </a:t>
            </a:r>
            <a:endParaRPr sz="1200"/>
          </a:p>
          <a:p>
            <a:pPr indent="-304800" lvl="1" marL="914400" rtl="0" algn="l">
              <a:spcBef>
                <a:spcPts val="0"/>
              </a:spcBef>
              <a:spcAft>
                <a:spcPts val="0"/>
              </a:spcAft>
              <a:buSzPts val="1200"/>
              <a:buChar char="-"/>
            </a:pPr>
            <a:r>
              <a:rPr lang="en" sz="1200"/>
              <a:t>9 </a:t>
            </a:r>
            <a:r>
              <a:rPr lang="en" sz="1200"/>
              <a:t>percent</a:t>
            </a:r>
            <a:r>
              <a:rPr lang="en" sz="1200"/>
              <a:t> rely on an affiliated paper to assess a project</a:t>
            </a:r>
            <a:endParaRPr sz="1200"/>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1297500" y="393750"/>
            <a:ext cx="2839800" cy="73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Rubric</a:t>
            </a:r>
            <a:endParaRPr/>
          </a:p>
        </p:txBody>
      </p:sp>
      <p:sp>
        <p:nvSpPr>
          <p:cNvPr id="239" name="Google Shape;239;p28"/>
          <p:cNvSpPr txBox="1"/>
          <p:nvPr>
            <p:ph idx="1" type="body"/>
          </p:nvPr>
        </p:nvSpPr>
        <p:spPr>
          <a:xfrm>
            <a:off x="920800" y="1127850"/>
            <a:ext cx="3798900" cy="241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Rubric used at by Bell State’s Writing Program emphasizes seven traits</a:t>
            </a:r>
            <a:endParaRPr/>
          </a:p>
          <a:p>
            <a:pPr indent="-311150" lvl="0" marL="457200" rtl="0" algn="l">
              <a:spcBef>
                <a:spcPts val="1200"/>
              </a:spcBef>
              <a:spcAft>
                <a:spcPts val="0"/>
              </a:spcAft>
              <a:buClr>
                <a:schemeClr val="lt2"/>
              </a:buClr>
              <a:buSzPts val="1300"/>
              <a:buChar char="-"/>
            </a:pPr>
            <a:r>
              <a:rPr b="1" lang="en">
                <a:solidFill>
                  <a:schemeClr val="lt2"/>
                </a:solidFill>
              </a:rPr>
              <a:t>Thesis/focus</a:t>
            </a:r>
            <a:endParaRPr b="1">
              <a:solidFill>
                <a:schemeClr val="lt2"/>
              </a:solidFill>
            </a:endParaRPr>
          </a:p>
          <a:p>
            <a:pPr indent="-311150" lvl="0" marL="457200" rtl="0" algn="l">
              <a:spcBef>
                <a:spcPts val="0"/>
              </a:spcBef>
              <a:spcAft>
                <a:spcPts val="0"/>
              </a:spcAft>
              <a:buClr>
                <a:schemeClr val="lt2"/>
              </a:buClr>
              <a:buSzPts val="1300"/>
              <a:buChar char="-"/>
            </a:pPr>
            <a:r>
              <a:rPr b="1" lang="en">
                <a:solidFill>
                  <a:schemeClr val="lt2"/>
                </a:solidFill>
              </a:rPr>
              <a:t>Organization</a:t>
            </a:r>
            <a:endParaRPr b="1">
              <a:solidFill>
                <a:schemeClr val="lt2"/>
              </a:solidFill>
            </a:endParaRPr>
          </a:p>
          <a:p>
            <a:pPr indent="-311150" lvl="0" marL="457200" rtl="0" algn="l">
              <a:spcBef>
                <a:spcPts val="0"/>
              </a:spcBef>
              <a:spcAft>
                <a:spcPts val="0"/>
              </a:spcAft>
              <a:buClr>
                <a:schemeClr val="lt2"/>
              </a:buClr>
              <a:buSzPts val="1300"/>
              <a:buChar char="-"/>
            </a:pPr>
            <a:r>
              <a:rPr b="1" lang="en">
                <a:solidFill>
                  <a:schemeClr val="lt2"/>
                </a:solidFill>
              </a:rPr>
              <a:t>Development</a:t>
            </a:r>
            <a:endParaRPr b="1">
              <a:solidFill>
                <a:schemeClr val="lt2"/>
              </a:solidFill>
            </a:endParaRPr>
          </a:p>
          <a:p>
            <a:pPr indent="-311150" lvl="0" marL="457200" rtl="0" algn="l">
              <a:spcBef>
                <a:spcPts val="0"/>
              </a:spcBef>
              <a:spcAft>
                <a:spcPts val="0"/>
              </a:spcAft>
              <a:buClr>
                <a:schemeClr val="lt2"/>
              </a:buClr>
              <a:buSzPts val="1300"/>
              <a:buChar char="-"/>
            </a:pPr>
            <a:r>
              <a:rPr b="1" lang="en">
                <a:solidFill>
                  <a:schemeClr val="lt2"/>
                </a:solidFill>
              </a:rPr>
              <a:t>Syntax and Diction </a:t>
            </a:r>
            <a:endParaRPr b="1">
              <a:solidFill>
                <a:schemeClr val="lt2"/>
              </a:solidFill>
            </a:endParaRPr>
          </a:p>
          <a:p>
            <a:pPr indent="-311150" lvl="0" marL="457200" rtl="0" algn="l">
              <a:spcBef>
                <a:spcPts val="0"/>
              </a:spcBef>
              <a:spcAft>
                <a:spcPts val="0"/>
              </a:spcAft>
              <a:buClr>
                <a:schemeClr val="lt2"/>
              </a:buClr>
              <a:buSzPts val="1300"/>
              <a:buChar char="-"/>
            </a:pPr>
            <a:r>
              <a:rPr b="1" lang="en">
                <a:solidFill>
                  <a:schemeClr val="lt2"/>
                </a:solidFill>
              </a:rPr>
              <a:t>Format and Design </a:t>
            </a:r>
            <a:endParaRPr b="1">
              <a:solidFill>
                <a:schemeClr val="lt2"/>
              </a:solidFill>
            </a:endParaRPr>
          </a:p>
          <a:p>
            <a:pPr indent="-311150" lvl="0" marL="457200" rtl="0" algn="l">
              <a:spcBef>
                <a:spcPts val="0"/>
              </a:spcBef>
              <a:spcAft>
                <a:spcPts val="0"/>
              </a:spcAft>
              <a:buClr>
                <a:schemeClr val="lt2"/>
              </a:buClr>
              <a:buSzPts val="1300"/>
              <a:buChar char="-"/>
            </a:pPr>
            <a:r>
              <a:rPr b="1" lang="en">
                <a:solidFill>
                  <a:schemeClr val="lt2"/>
                </a:solidFill>
              </a:rPr>
              <a:t>Research</a:t>
            </a:r>
            <a:endParaRPr b="1">
              <a:solidFill>
                <a:schemeClr val="lt2"/>
              </a:solidFill>
            </a:endParaRPr>
          </a:p>
          <a:p>
            <a:pPr indent="-311150" lvl="0" marL="457200" rtl="0" algn="l">
              <a:spcBef>
                <a:spcPts val="0"/>
              </a:spcBef>
              <a:spcAft>
                <a:spcPts val="0"/>
              </a:spcAft>
              <a:buClr>
                <a:schemeClr val="lt2"/>
              </a:buClr>
              <a:buSzPts val="1300"/>
              <a:buChar char="-"/>
            </a:pPr>
            <a:r>
              <a:rPr b="1" lang="en">
                <a:solidFill>
                  <a:schemeClr val="lt2"/>
                </a:solidFill>
              </a:rPr>
              <a:t>Mechanics</a:t>
            </a:r>
            <a:endParaRPr b="1">
              <a:solidFill>
                <a:schemeClr val="lt2"/>
              </a:solidFill>
            </a:endParaRPr>
          </a:p>
        </p:txBody>
      </p:sp>
      <p:pic>
        <p:nvPicPr>
          <p:cNvPr id="240" name="Google Shape;240;p28"/>
          <p:cNvPicPr preferRelativeResize="0"/>
          <p:nvPr/>
        </p:nvPicPr>
        <p:blipFill>
          <a:blip r:embed="rId3">
            <a:alphaModFix/>
          </a:blip>
          <a:stretch>
            <a:fillRect/>
          </a:stretch>
        </p:blipFill>
        <p:spPr>
          <a:xfrm>
            <a:off x="3890774" y="1938124"/>
            <a:ext cx="5038725" cy="208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 to Multimodality </a:t>
            </a:r>
            <a:endParaRPr/>
          </a:p>
        </p:txBody>
      </p:sp>
      <p:sp>
        <p:nvSpPr>
          <p:cNvPr id="246" name="Google Shape;246;p29"/>
          <p:cNvSpPr txBox="1"/>
          <p:nvPr>
            <p:ph idx="1" type="body"/>
          </p:nvPr>
        </p:nvSpPr>
        <p:spPr>
          <a:xfrm>
            <a:off x="1052550" y="1116150"/>
            <a:ext cx="7284000" cy="348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rPr>
              <a:t>Thesis/Focus</a:t>
            </a:r>
            <a:r>
              <a:rPr lang="en"/>
              <a:t>- Not a written sentence, yet an organized overall theme</a:t>
            </a:r>
            <a:endParaRPr/>
          </a:p>
          <a:p>
            <a:pPr indent="0" lvl="0" marL="0" rtl="0" algn="l">
              <a:spcBef>
                <a:spcPts val="1200"/>
              </a:spcBef>
              <a:spcAft>
                <a:spcPts val="0"/>
              </a:spcAft>
              <a:buNone/>
            </a:pPr>
            <a:r>
              <a:rPr lang="en">
                <a:solidFill>
                  <a:schemeClr val="lt2"/>
                </a:solidFill>
              </a:rPr>
              <a:t>Organization- </a:t>
            </a:r>
            <a:r>
              <a:rPr lang="en"/>
              <a:t>How the selected and employed modes interact with each other</a:t>
            </a:r>
            <a:endParaRPr/>
          </a:p>
          <a:p>
            <a:pPr indent="0" lvl="0" marL="0" rtl="0" algn="l">
              <a:spcBef>
                <a:spcPts val="1200"/>
              </a:spcBef>
              <a:spcAft>
                <a:spcPts val="0"/>
              </a:spcAft>
              <a:buNone/>
            </a:pPr>
            <a:r>
              <a:rPr lang="en">
                <a:solidFill>
                  <a:schemeClr val="lt2"/>
                </a:solidFill>
              </a:rPr>
              <a:t>Development- </a:t>
            </a:r>
            <a:r>
              <a:rPr lang="en"/>
              <a:t>How students explore rhetorical possibilities and develop argument by connecting modes.</a:t>
            </a:r>
            <a:endParaRPr/>
          </a:p>
          <a:p>
            <a:pPr indent="0" lvl="0" marL="0" rtl="0" algn="l">
              <a:spcBef>
                <a:spcPts val="1200"/>
              </a:spcBef>
              <a:spcAft>
                <a:spcPts val="0"/>
              </a:spcAft>
              <a:buNone/>
            </a:pPr>
            <a:r>
              <a:rPr lang="en">
                <a:solidFill>
                  <a:schemeClr val="lt2"/>
                </a:solidFill>
              </a:rPr>
              <a:t>Syntax and Diction-</a:t>
            </a:r>
            <a:r>
              <a:rPr lang="en"/>
              <a:t> The selection of text, sound, and images, as well as their overall interaction</a:t>
            </a:r>
            <a:endParaRPr/>
          </a:p>
          <a:p>
            <a:pPr indent="0" lvl="0" marL="0" rtl="0" algn="l">
              <a:spcBef>
                <a:spcPts val="1200"/>
              </a:spcBef>
              <a:spcAft>
                <a:spcPts val="0"/>
              </a:spcAft>
              <a:buNone/>
            </a:pPr>
            <a:r>
              <a:rPr lang="en">
                <a:solidFill>
                  <a:schemeClr val="lt2"/>
                </a:solidFill>
              </a:rPr>
              <a:t>Format and Design-</a:t>
            </a:r>
            <a:r>
              <a:rPr lang="en"/>
              <a:t> Knowledge of and attention to rhetorical principles of design and visual rhetoric</a:t>
            </a:r>
            <a:endParaRPr/>
          </a:p>
          <a:p>
            <a:pPr indent="0" lvl="0" marL="0" rtl="0" algn="l">
              <a:spcBef>
                <a:spcPts val="1200"/>
              </a:spcBef>
              <a:spcAft>
                <a:spcPts val="0"/>
              </a:spcAft>
              <a:buNone/>
            </a:pPr>
            <a:r>
              <a:rPr lang="en">
                <a:solidFill>
                  <a:schemeClr val="lt2"/>
                </a:solidFill>
              </a:rPr>
              <a:t>Research- </a:t>
            </a:r>
            <a:r>
              <a:rPr lang="en"/>
              <a:t>How well sources are documented/employed by composition. Copyright status</a:t>
            </a:r>
            <a:endParaRPr/>
          </a:p>
          <a:p>
            <a:pPr indent="0" lvl="0" marL="0" rtl="0" algn="l">
              <a:spcBef>
                <a:spcPts val="1200"/>
              </a:spcBef>
              <a:spcAft>
                <a:spcPts val="0"/>
              </a:spcAft>
              <a:buNone/>
            </a:pPr>
            <a:r>
              <a:rPr lang="en">
                <a:solidFill>
                  <a:schemeClr val="lt2"/>
                </a:solidFill>
              </a:rPr>
              <a:t>Mechanics-</a:t>
            </a:r>
            <a:r>
              <a:rPr lang="en"/>
              <a:t> Clear, error free text and functioning links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Relationships Between Modes </a:t>
            </a:r>
            <a:endParaRPr/>
          </a:p>
        </p:txBody>
      </p:sp>
      <p:sp>
        <p:nvSpPr>
          <p:cNvPr id="252" name="Google Shape;252;p30"/>
          <p:cNvSpPr txBox="1"/>
          <p:nvPr>
            <p:ph idx="1" type="body"/>
          </p:nvPr>
        </p:nvSpPr>
        <p:spPr>
          <a:xfrm>
            <a:off x="1010500" y="1158175"/>
            <a:ext cx="7420500" cy="3306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solidFill>
                  <a:schemeClr val="lt2"/>
                </a:solidFill>
              </a:rPr>
              <a:t>Redundancy: </a:t>
            </a:r>
            <a:r>
              <a:rPr lang="en" sz="1400"/>
              <a:t> Each mode tells the same story </a:t>
            </a:r>
            <a:endParaRPr sz="1400"/>
          </a:p>
          <a:p>
            <a:pPr indent="-317500" lvl="0" marL="457200" rtl="0" algn="l">
              <a:spcBef>
                <a:spcPts val="0"/>
              </a:spcBef>
              <a:spcAft>
                <a:spcPts val="0"/>
              </a:spcAft>
              <a:buSzPts val="1400"/>
              <a:buChar char="-"/>
            </a:pPr>
            <a:r>
              <a:rPr lang="en" sz="1400">
                <a:solidFill>
                  <a:schemeClr val="lt2"/>
                </a:solidFill>
              </a:rPr>
              <a:t>Complementary: </a:t>
            </a:r>
            <a:r>
              <a:rPr lang="en" sz="1400"/>
              <a:t> Each mode has different content, but connects to a key idea</a:t>
            </a:r>
            <a:endParaRPr sz="1400"/>
          </a:p>
          <a:p>
            <a:pPr indent="-317500" lvl="0" marL="457200" rtl="0" algn="l">
              <a:spcBef>
                <a:spcPts val="0"/>
              </a:spcBef>
              <a:spcAft>
                <a:spcPts val="0"/>
              </a:spcAft>
              <a:buSzPts val="1400"/>
              <a:buChar char="-"/>
            </a:pPr>
            <a:r>
              <a:rPr lang="en" sz="1400">
                <a:solidFill>
                  <a:schemeClr val="lt2"/>
                </a:solidFill>
              </a:rPr>
              <a:t>Supplementary:</a:t>
            </a:r>
            <a:r>
              <a:rPr lang="en" sz="1400"/>
              <a:t> Different content in words or pictures, one mode dominates another</a:t>
            </a:r>
            <a:endParaRPr sz="1400"/>
          </a:p>
          <a:p>
            <a:pPr indent="-317500" lvl="0" marL="457200" rtl="0" algn="l">
              <a:spcBef>
                <a:spcPts val="0"/>
              </a:spcBef>
              <a:spcAft>
                <a:spcPts val="0"/>
              </a:spcAft>
              <a:buClr>
                <a:schemeClr val="lt2"/>
              </a:buClr>
              <a:buSzPts val="1400"/>
              <a:buChar char="-"/>
            </a:pPr>
            <a:r>
              <a:rPr lang="en" sz="1400">
                <a:solidFill>
                  <a:schemeClr val="lt2"/>
                </a:solidFill>
              </a:rPr>
              <a:t>Juxtaposition: </a:t>
            </a:r>
            <a:r>
              <a:rPr lang="en" sz="1400"/>
              <a:t>Different content in words and pictures; key ideas emerge from a conflict between modes</a:t>
            </a:r>
            <a:endParaRPr sz="1400"/>
          </a:p>
          <a:p>
            <a:pPr indent="-317500" lvl="0" marL="457200" rtl="0" algn="l">
              <a:spcBef>
                <a:spcPts val="0"/>
              </a:spcBef>
              <a:spcAft>
                <a:spcPts val="0"/>
              </a:spcAft>
              <a:buSzPts val="1400"/>
              <a:buChar char="-"/>
            </a:pPr>
            <a:r>
              <a:rPr lang="en" sz="1400">
                <a:solidFill>
                  <a:schemeClr val="lt2"/>
                </a:solidFill>
              </a:rPr>
              <a:t>Stage Setting:</a:t>
            </a:r>
            <a:r>
              <a:rPr lang="en" sz="1400"/>
              <a:t> Different content in words and pictures; one mode anticipates the ideas expressed in another </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Scavenger Hunt: Multimodal Relationships</a:t>
            </a:r>
            <a:endParaRPr/>
          </a:p>
        </p:txBody>
      </p:sp>
      <p:sp>
        <p:nvSpPr>
          <p:cNvPr id="258" name="Google Shape;258;p31"/>
          <p:cNvSpPr txBox="1"/>
          <p:nvPr>
            <p:ph idx="1" type="body"/>
          </p:nvPr>
        </p:nvSpPr>
        <p:spPr>
          <a:xfrm>
            <a:off x="1297500" y="1307850"/>
            <a:ext cx="3403200" cy="2911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400">
                <a:solidFill>
                  <a:schemeClr val="lt2"/>
                </a:solidFill>
              </a:rPr>
              <a:t>Instructions</a:t>
            </a:r>
            <a:r>
              <a:rPr lang="en" sz="1400">
                <a:solidFill>
                  <a:schemeClr val="lt2"/>
                </a:solidFill>
              </a:rPr>
              <a:t>:</a:t>
            </a:r>
            <a:endParaRPr sz="1400">
              <a:solidFill>
                <a:schemeClr val="lt2"/>
              </a:solidFill>
            </a:endParaRPr>
          </a:p>
          <a:p>
            <a:pPr indent="0" lvl="0" marL="0" rtl="0" algn="l">
              <a:spcBef>
                <a:spcPts val="1200"/>
              </a:spcBef>
              <a:spcAft>
                <a:spcPts val="0"/>
              </a:spcAft>
              <a:buNone/>
            </a:pPr>
            <a:r>
              <a:rPr lang="en" sz="1400"/>
              <a:t>We will now separate into 1 of 5 breakout rooms. Each room corresponds to a </a:t>
            </a:r>
            <a:r>
              <a:rPr lang="en" sz="1400"/>
              <a:t>relationship</a:t>
            </a:r>
            <a:r>
              <a:rPr lang="en" sz="1400"/>
              <a:t> from the previous slide. In your room, you and your partners will have 5 minutes to find a movie poster or meme that illustrates the rhetorical relationship of your room (for example, room 1 would look for Juxtaposition)</a:t>
            </a:r>
            <a:endParaRPr sz="1400"/>
          </a:p>
          <a:p>
            <a:pPr indent="0" lvl="0" marL="0" rtl="0" algn="l">
              <a:spcBef>
                <a:spcPts val="1200"/>
              </a:spcBef>
              <a:spcAft>
                <a:spcPts val="0"/>
              </a:spcAft>
              <a:buNone/>
            </a:pPr>
            <a:r>
              <a:rPr lang="en" sz="1400"/>
              <a:t>After five minutes we will share examples with the class at large</a:t>
            </a:r>
            <a:endParaRPr sz="1400"/>
          </a:p>
          <a:p>
            <a:pPr indent="0" lvl="0" marL="0" rtl="0" algn="l">
              <a:spcBef>
                <a:spcPts val="1200"/>
              </a:spcBef>
              <a:spcAft>
                <a:spcPts val="1200"/>
              </a:spcAft>
              <a:buNone/>
            </a:pPr>
            <a:r>
              <a:rPr lang="en">
                <a:solidFill>
                  <a:schemeClr val="dk1"/>
                </a:solidFill>
              </a:rPr>
              <a:t>ltimoda</a:t>
            </a:r>
            <a:endParaRPr>
              <a:solidFill>
                <a:schemeClr val="dk1"/>
              </a:solidFill>
            </a:endParaRPr>
          </a:p>
        </p:txBody>
      </p:sp>
      <p:sp>
        <p:nvSpPr>
          <p:cNvPr id="259" name="Google Shape;259;p31"/>
          <p:cNvSpPr txBox="1"/>
          <p:nvPr>
            <p:ph idx="2" type="body"/>
          </p:nvPr>
        </p:nvSpPr>
        <p:spPr>
          <a:xfrm>
            <a:off x="4933196" y="1307850"/>
            <a:ext cx="34032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400">
                <a:solidFill>
                  <a:schemeClr val="lt2"/>
                </a:solidFill>
              </a:rPr>
              <a:t>Room Focus</a:t>
            </a:r>
            <a:endParaRPr b="1" sz="1400">
              <a:solidFill>
                <a:schemeClr val="lt2"/>
              </a:solidFill>
            </a:endParaRPr>
          </a:p>
          <a:p>
            <a:pPr indent="-317500" lvl="0" marL="457200" rtl="0" algn="l">
              <a:spcBef>
                <a:spcPts val="1200"/>
              </a:spcBef>
              <a:spcAft>
                <a:spcPts val="0"/>
              </a:spcAft>
              <a:buSzPts val="1400"/>
              <a:buAutoNum type="arabicPeriod"/>
            </a:pPr>
            <a:r>
              <a:rPr b="1" lang="en" sz="1400"/>
              <a:t>Juxtaposition</a:t>
            </a:r>
            <a:endParaRPr b="1" sz="1400"/>
          </a:p>
          <a:p>
            <a:pPr indent="0" lvl="0" marL="0" rtl="0" algn="l">
              <a:spcBef>
                <a:spcPts val="1200"/>
              </a:spcBef>
              <a:spcAft>
                <a:spcPts val="0"/>
              </a:spcAft>
              <a:buNone/>
            </a:pPr>
            <a:r>
              <a:rPr b="1" lang="en" sz="1400"/>
              <a:t>    </a:t>
            </a:r>
            <a:r>
              <a:rPr b="1" lang="en" sz="1400"/>
              <a:t>2.      Stage-Setting</a:t>
            </a:r>
            <a:endParaRPr b="1" sz="1400"/>
          </a:p>
          <a:p>
            <a:pPr indent="0" lvl="0" marL="0" rtl="0" algn="l">
              <a:spcBef>
                <a:spcPts val="1200"/>
              </a:spcBef>
              <a:spcAft>
                <a:spcPts val="0"/>
              </a:spcAft>
              <a:buNone/>
            </a:pPr>
            <a:r>
              <a:rPr b="1" lang="en" sz="1400"/>
              <a:t>    3.      Complementary </a:t>
            </a:r>
            <a:endParaRPr b="1" sz="1400"/>
          </a:p>
          <a:p>
            <a:pPr indent="0" lvl="0" marL="0" rtl="0" algn="l">
              <a:spcBef>
                <a:spcPts val="1200"/>
              </a:spcBef>
              <a:spcAft>
                <a:spcPts val="0"/>
              </a:spcAft>
              <a:buNone/>
            </a:pPr>
            <a:r>
              <a:rPr b="1" lang="en" sz="1400"/>
              <a:t>    4.      Redundancy </a:t>
            </a:r>
            <a:endParaRPr b="1" sz="1400"/>
          </a:p>
          <a:p>
            <a:pPr indent="0" lvl="0" marL="0" rtl="0" algn="l">
              <a:spcBef>
                <a:spcPts val="1200"/>
              </a:spcBef>
              <a:spcAft>
                <a:spcPts val="1200"/>
              </a:spcAft>
              <a:buNone/>
            </a:pPr>
            <a:r>
              <a:rPr b="1" lang="en" sz="1400"/>
              <a:t>    5.     Supplementary </a:t>
            </a:r>
            <a:endParaRPr b="1"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720725"/>
            <a:ext cx="7038900" cy="55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Analyzed Texts:</a:t>
            </a:r>
            <a:endParaRPr/>
          </a:p>
        </p:txBody>
      </p:sp>
      <p:sp>
        <p:nvSpPr>
          <p:cNvPr id="142" name="Google Shape;142;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36550" lvl="0" marL="457200" rtl="0" algn="l">
              <a:spcBef>
                <a:spcPts val="1000"/>
              </a:spcBef>
              <a:spcAft>
                <a:spcPts val="0"/>
              </a:spcAft>
              <a:buSzPts val="1700"/>
              <a:buFont typeface="Calibri"/>
              <a:buAutoNum type="arabicPeriod"/>
            </a:pPr>
            <a:r>
              <a:rPr lang="en" sz="1700">
                <a:latin typeface="Calibri"/>
                <a:ea typeface="Calibri"/>
                <a:cs typeface="Calibri"/>
                <a:sym typeface="Calibri"/>
              </a:rPr>
              <a:t>Theorizing </a:t>
            </a:r>
            <a:r>
              <a:rPr lang="en" sz="1700">
                <a:latin typeface="Calibri"/>
                <a:ea typeface="Calibri"/>
                <a:cs typeface="Calibri"/>
                <a:sym typeface="Calibri"/>
              </a:rPr>
              <a:t>Digital</a:t>
            </a:r>
            <a:r>
              <a:rPr lang="en" sz="1700">
                <a:latin typeface="Calibri"/>
                <a:ea typeface="Calibri"/>
                <a:cs typeface="Calibri"/>
                <a:sym typeface="Calibri"/>
              </a:rPr>
              <a:t> Media Chapter 10: The New Data - Lanius and Hubbell</a:t>
            </a:r>
            <a:endParaRPr sz="1700">
              <a:latin typeface="Calibri"/>
              <a:ea typeface="Calibri"/>
              <a:cs typeface="Calibri"/>
              <a:sym typeface="Calibri"/>
            </a:endParaRPr>
          </a:p>
          <a:p>
            <a:pPr indent="-336550" lvl="0" marL="457200" rtl="0" algn="l">
              <a:spcBef>
                <a:spcPts val="1200"/>
              </a:spcBef>
              <a:spcAft>
                <a:spcPts val="0"/>
              </a:spcAft>
              <a:buSzPts val="1700"/>
              <a:buFont typeface="Calibri"/>
              <a:buAutoNum type="arabicPeriod"/>
            </a:pPr>
            <a:r>
              <a:rPr lang="en" sz="1700">
                <a:latin typeface="Calibri"/>
                <a:ea typeface="Calibri"/>
                <a:cs typeface="Calibri"/>
                <a:sym typeface="Calibri"/>
              </a:rPr>
              <a:t>Theorizing Digital Media: Chapter 16: Pinning, Gazing, and Swiping Together - Jones</a:t>
            </a:r>
            <a:endParaRPr sz="1700">
              <a:latin typeface="Calibri"/>
              <a:ea typeface="Calibri"/>
              <a:cs typeface="Calibri"/>
              <a:sym typeface="Calibri"/>
            </a:endParaRPr>
          </a:p>
          <a:p>
            <a:pPr indent="-336550" lvl="0" marL="457200" rtl="0" algn="l">
              <a:spcBef>
                <a:spcPts val="1000"/>
              </a:spcBef>
              <a:spcAft>
                <a:spcPts val="0"/>
              </a:spcAft>
              <a:buSzPts val="1700"/>
              <a:buFont typeface="Calibri"/>
              <a:buAutoNum type="arabicPeriod"/>
            </a:pPr>
            <a:r>
              <a:rPr lang="en" sz="1700">
                <a:latin typeface="Calibri"/>
                <a:ea typeface="Calibri"/>
                <a:cs typeface="Calibri"/>
                <a:sym typeface="Calibri"/>
              </a:rPr>
              <a:t>The New Work of Assessment: Evaluating Multimodal Learning - Murray et al.</a:t>
            </a:r>
            <a:endParaRPr sz="1700">
              <a:latin typeface="Calibri"/>
              <a:ea typeface="Calibri"/>
              <a:cs typeface="Calibri"/>
              <a:sym typeface="Calibri"/>
            </a:endParaRPr>
          </a:p>
          <a:p>
            <a:pPr indent="-336550" lvl="0" marL="457200" rtl="0" algn="l">
              <a:lnSpc>
                <a:spcPct val="100000"/>
              </a:lnSpc>
              <a:spcBef>
                <a:spcPts val="1000"/>
              </a:spcBef>
              <a:spcAft>
                <a:spcPts val="0"/>
              </a:spcAft>
              <a:buSzPts val="1700"/>
              <a:buFont typeface="Calibri"/>
              <a:buAutoNum type="arabicPeriod"/>
            </a:pPr>
            <a:r>
              <a:rPr lang="en" sz="1700">
                <a:latin typeface="Calibri"/>
                <a:ea typeface="Calibri"/>
                <a:cs typeface="Calibri"/>
                <a:sym typeface="Calibri"/>
              </a:rPr>
              <a:t>Between Modes:  Assessing Student New Media Composition - Madeleine Sorapure</a:t>
            </a:r>
            <a:endParaRPr sz="17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2"/>
          <p:cNvSpPr txBox="1"/>
          <p:nvPr>
            <p:ph type="title"/>
          </p:nvPr>
        </p:nvSpPr>
        <p:spPr>
          <a:xfrm>
            <a:off x="1347150" y="42180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265" name="Google Shape;265;p32"/>
          <p:cNvSpPr txBox="1"/>
          <p:nvPr>
            <p:ph idx="1" type="body"/>
          </p:nvPr>
        </p:nvSpPr>
        <p:spPr>
          <a:xfrm>
            <a:off x="1297500" y="1116150"/>
            <a:ext cx="7138200" cy="32322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AutoNum type="arabicPeriod"/>
            </a:pPr>
            <a:r>
              <a:rPr lang="en" sz="1400"/>
              <a:t>On a scale of 1-5, how comfortable do you feel assessing multimodal projects after viewing this rubric? (You can hold up a finger if you would like)</a:t>
            </a:r>
            <a:endParaRPr sz="1400"/>
          </a:p>
          <a:p>
            <a:pPr indent="-317500" lvl="0" marL="457200" rtl="0" algn="l">
              <a:spcBef>
                <a:spcPts val="0"/>
              </a:spcBef>
              <a:spcAft>
                <a:spcPts val="0"/>
              </a:spcAft>
              <a:buSzPts val="1400"/>
              <a:buAutoNum type="arabicPeriod"/>
            </a:pPr>
            <a:r>
              <a:rPr lang="en" sz="1400"/>
              <a:t> As a student, how does having a consistent rubric with clear expectations impact your multimodal composing process? What challenges can students and teachers </a:t>
            </a:r>
            <a:r>
              <a:rPr lang="en" sz="1400"/>
              <a:t>anticipate</a:t>
            </a:r>
            <a:r>
              <a:rPr lang="en" sz="1400"/>
              <a:t> from applying writing assessment standards to multimodal works? </a:t>
            </a:r>
            <a:endParaRPr sz="1400"/>
          </a:p>
          <a:p>
            <a:pPr indent="-317500" lvl="0" marL="457200" rtl="0" algn="l">
              <a:spcBef>
                <a:spcPts val="0"/>
              </a:spcBef>
              <a:spcAft>
                <a:spcPts val="0"/>
              </a:spcAft>
              <a:buSzPts val="1400"/>
              <a:buAutoNum type="arabicPeriod"/>
            </a:pPr>
            <a:r>
              <a:rPr lang="en" sz="1400"/>
              <a:t>In addition to consistent criteria, how else can </a:t>
            </a:r>
            <a:r>
              <a:rPr lang="en" sz="1400"/>
              <a:t>instructors</a:t>
            </a:r>
            <a:r>
              <a:rPr lang="en" sz="1400"/>
              <a:t> become more comfortable assigning multimodal products?</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13550" y="522550"/>
            <a:ext cx="6848100" cy="758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Theorizing Digital Rhetoric</a:t>
            </a:r>
            <a:endParaRPr/>
          </a:p>
          <a:p>
            <a:pPr indent="0" lvl="0" marL="0" rtl="0" algn="l">
              <a:spcBef>
                <a:spcPts val="0"/>
              </a:spcBef>
              <a:spcAft>
                <a:spcPts val="0"/>
              </a:spcAft>
              <a:buNone/>
            </a:pPr>
            <a:r>
              <a:rPr lang="en" sz="1900"/>
              <a:t>Chapter 10: The New Data - Lanius and Hubbell</a:t>
            </a:r>
            <a:endParaRPr sz="1900"/>
          </a:p>
        </p:txBody>
      </p:sp>
      <p:sp>
        <p:nvSpPr>
          <p:cNvPr id="148" name="Google Shape;148;p15"/>
          <p:cNvSpPr txBox="1"/>
          <p:nvPr>
            <p:ph idx="1" type="body"/>
          </p:nvPr>
        </p:nvSpPr>
        <p:spPr>
          <a:xfrm>
            <a:off x="216925" y="1490575"/>
            <a:ext cx="3051000" cy="296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2"/>
                </a:solidFill>
              </a:rPr>
              <a:t>Key Terms:</a:t>
            </a:r>
            <a:endParaRPr>
              <a:solidFill>
                <a:schemeClr val="lt2"/>
              </a:solidFill>
            </a:endParaRPr>
          </a:p>
          <a:p>
            <a:pPr indent="-311150" lvl="0" marL="457200" rtl="0" algn="l">
              <a:spcBef>
                <a:spcPts val="1200"/>
              </a:spcBef>
              <a:spcAft>
                <a:spcPts val="0"/>
              </a:spcAft>
              <a:buClr>
                <a:schemeClr val="lt2"/>
              </a:buClr>
              <a:buSzPts val="1300"/>
              <a:buChar char="●"/>
            </a:pPr>
            <a:r>
              <a:rPr lang="en">
                <a:solidFill>
                  <a:schemeClr val="lt2"/>
                </a:solidFill>
              </a:rPr>
              <a:t>Rhetoric:</a:t>
            </a:r>
            <a:endParaRPr>
              <a:solidFill>
                <a:schemeClr val="lt2"/>
              </a:solidFill>
            </a:endParaRPr>
          </a:p>
          <a:p>
            <a:pPr indent="-298450" lvl="1" marL="914400" rtl="0" algn="l">
              <a:spcBef>
                <a:spcPts val="0"/>
              </a:spcBef>
              <a:spcAft>
                <a:spcPts val="0"/>
              </a:spcAft>
              <a:buClr>
                <a:schemeClr val="lt2"/>
              </a:buClr>
              <a:buSzPts val="1100"/>
              <a:buChar char="○"/>
            </a:pPr>
            <a:r>
              <a:rPr lang="en">
                <a:solidFill>
                  <a:schemeClr val="lt2"/>
                </a:solidFill>
              </a:rPr>
              <a:t>The capability to convey deeds, causes, testimony, truths, and opinions</a:t>
            </a:r>
            <a:endParaRPr>
              <a:solidFill>
                <a:schemeClr val="lt2"/>
              </a:solidFill>
            </a:endParaRPr>
          </a:p>
          <a:p>
            <a:pPr indent="-311150" lvl="0" marL="457200" rtl="0" algn="l">
              <a:spcBef>
                <a:spcPts val="0"/>
              </a:spcBef>
              <a:spcAft>
                <a:spcPts val="0"/>
              </a:spcAft>
              <a:buClr>
                <a:schemeClr val="lt2"/>
              </a:buClr>
              <a:buSzPts val="1300"/>
              <a:buChar char="●"/>
            </a:pPr>
            <a:r>
              <a:rPr lang="en">
                <a:solidFill>
                  <a:schemeClr val="lt2"/>
                </a:solidFill>
              </a:rPr>
              <a:t>Quantification:</a:t>
            </a:r>
            <a:endParaRPr>
              <a:solidFill>
                <a:schemeClr val="lt2"/>
              </a:solidFill>
            </a:endParaRPr>
          </a:p>
          <a:p>
            <a:pPr indent="-298450" lvl="1" marL="914400" rtl="0" algn="l">
              <a:spcBef>
                <a:spcPts val="0"/>
              </a:spcBef>
              <a:spcAft>
                <a:spcPts val="0"/>
              </a:spcAft>
              <a:buClr>
                <a:schemeClr val="lt2"/>
              </a:buClr>
              <a:buSzPts val="1100"/>
              <a:buChar char="○"/>
            </a:pPr>
            <a:r>
              <a:rPr lang="en">
                <a:solidFill>
                  <a:schemeClr val="lt2"/>
                </a:solidFill>
              </a:rPr>
              <a:t>A rhetorical strategy that allows scientists to transfer knowledge</a:t>
            </a:r>
            <a:endParaRPr>
              <a:solidFill>
                <a:schemeClr val="lt2"/>
              </a:solidFill>
            </a:endParaRPr>
          </a:p>
          <a:p>
            <a:pPr indent="-311150" lvl="0" marL="457200" rtl="0" algn="l">
              <a:spcBef>
                <a:spcPts val="0"/>
              </a:spcBef>
              <a:spcAft>
                <a:spcPts val="0"/>
              </a:spcAft>
              <a:buClr>
                <a:schemeClr val="lt2"/>
              </a:buClr>
              <a:buSzPts val="1300"/>
              <a:buChar char="●"/>
            </a:pPr>
            <a:r>
              <a:rPr lang="en">
                <a:solidFill>
                  <a:schemeClr val="lt2"/>
                </a:solidFill>
              </a:rPr>
              <a:t>Enthymematic:</a:t>
            </a:r>
            <a:endParaRPr>
              <a:solidFill>
                <a:schemeClr val="lt2"/>
              </a:solidFill>
            </a:endParaRPr>
          </a:p>
          <a:p>
            <a:pPr indent="-298450" lvl="1" marL="914400" rtl="0" algn="l">
              <a:spcBef>
                <a:spcPts val="0"/>
              </a:spcBef>
              <a:spcAft>
                <a:spcPts val="0"/>
              </a:spcAft>
              <a:buClr>
                <a:schemeClr val="lt2"/>
              </a:buClr>
              <a:buSzPts val="1100"/>
              <a:buChar char="○"/>
            </a:pPr>
            <a:r>
              <a:rPr lang="en">
                <a:solidFill>
                  <a:schemeClr val="lt2"/>
                </a:solidFill>
              </a:rPr>
              <a:t>Containing a premise and a conclusion; proof is found in the surroundings</a:t>
            </a:r>
            <a:endParaRPr>
              <a:solidFill>
                <a:schemeClr val="lt2"/>
              </a:solidFill>
            </a:endParaRPr>
          </a:p>
        </p:txBody>
      </p:sp>
      <p:sp>
        <p:nvSpPr>
          <p:cNvPr id="149" name="Google Shape;149;p15"/>
          <p:cNvSpPr txBox="1"/>
          <p:nvPr/>
        </p:nvSpPr>
        <p:spPr>
          <a:xfrm>
            <a:off x="3590075" y="1490575"/>
            <a:ext cx="5388600" cy="306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lt1"/>
                </a:solidFill>
                <a:latin typeface="Lato"/>
                <a:ea typeface="Lato"/>
                <a:cs typeface="Lato"/>
                <a:sym typeface="Lato"/>
              </a:rPr>
              <a:t>Key Points:</a:t>
            </a:r>
            <a:endParaRPr sz="1300">
              <a:solidFill>
                <a:schemeClr val="lt1"/>
              </a:solidFill>
              <a:latin typeface="Lato"/>
              <a:ea typeface="Lato"/>
              <a:cs typeface="Lato"/>
              <a:sym typeface="Lato"/>
            </a:endParaRPr>
          </a:p>
          <a:p>
            <a:pPr indent="-311150" lvl="0" marL="457200" rtl="0" algn="l">
              <a:lnSpc>
                <a:spcPct val="115000"/>
              </a:lnSpc>
              <a:spcBef>
                <a:spcPts val="1200"/>
              </a:spcBef>
              <a:spcAft>
                <a:spcPts val="0"/>
              </a:spcAft>
              <a:buClr>
                <a:schemeClr val="lt1"/>
              </a:buClr>
              <a:buSzPts val="1300"/>
              <a:buFont typeface="Lato"/>
              <a:buChar char="●"/>
            </a:pPr>
            <a:r>
              <a:rPr lang="en" sz="1300">
                <a:solidFill>
                  <a:schemeClr val="lt1"/>
                </a:solidFill>
                <a:latin typeface="Lato"/>
                <a:ea typeface="Lato"/>
                <a:cs typeface="Lato"/>
                <a:sym typeface="Lato"/>
              </a:rPr>
              <a:t>If data are arguments, data collection is inherently rhetorical</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Current rhetorical theory tends to focus on product, rather than audiences, intentions, &amp; context</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Digital Media:</a:t>
            </a:r>
            <a:endParaRPr sz="13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Kairos (time) focused, as it is based on assumptions around the normal</a:t>
            </a:r>
            <a:endParaRPr sz="11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Is a genre composed of both text/content and medium</a:t>
            </a:r>
            <a:endParaRPr sz="11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Quality and validity is determined by repetition and participation</a:t>
            </a:r>
            <a:endParaRPr sz="11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Data Collection Types: </a:t>
            </a:r>
            <a:endParaRPr sz="13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Active</a:t>
            </a:r>
            <a:endParaRPr sz="1100">
              <a:solidFill>
                <a:schemeClr val="lt1"/>
              </a:solidFill>
              <a:latin typeface="Lato"/>
              <a:ea typeface="Lato"/>
              <a:cs typeface="Lato"/>
              <a:sym typeface="Lato"/>
            </a:endParaRPr>
          </a:p>
          <a:p>
            <a:pPr indent="-298450" lvl="1" marL="9144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Automated</a:t>
            </a:r>
            <a:endParaRPr sz="1100">
              <a:solidFill>
                <a:schemeClr val="lt1"/>
              </a:solidFill>
              <a:latin typeface="Lato"/>
              <a:ea typeface="Lato"/>
              <a:cs typeface="Lato"/>
              <a:sym typeface="Lato"/>
            </a:endParaRPr>
          </a:p>
          <a:p>
            <a:pPr indent="0" lvl="0" marL="0" rtl="0" algn="l">
              <a:spcBef>
                <a:spcPts val="1200"/>
              </a:spcBef>
              <a:spcAft>
                <a:spcPts val="0"/>
              </a:spcAft>
              <a:buNone/>
            </a:pPr>
            <a:r>
              <a:t/>
            </a:r>
            <a:endParaRPr>
              <a:latin typeface="Lato"/>
              <a:ea typeface="Lato"/>
              <a:cs typeface="Lato"/>
              <a:sym typeface="Lato"/>
            </a:endParaRPr>
          </a:p>
        </p:txBody>
      </p:sp>
      <p:cxnSp>
        <p:nvCxnSpPr>
          <p:cNvPr id="150" name="Google Shape;150;p15"/>
          <p:cNvCxnSpPr/>
          <p:nvPr/>
        </p:nvCxnSpPr>
        <p:spPr>
          <a:xfrm>
            <a:off x="3429000" y="1408675"/>
            <a:ext cx="0" cy="3226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Theorizing Digital Rhetoric</a:t>
            </a:r>
            <a:endParaRPr/>
          </a:p>
          <a:p>
            <a:pPr indent="0" lvl="0" marL="0" rtl="0" algn="l">
              <a:spcBef>
                <a:spcPts val="0"/>
              </a:spcBef>
              <a:spcAft>
                <a:spcPts val="0"/>
              </a:spcAft>
              <a:buNone/>
            </a:pPr>
            <a:r>
              <a:rPr lang="en" sz="1955"/>
              <a:t>Chapter 16: Pinning, Gazing, and Swiping Together - Jones</a:t>
            </a:r>
            <a:endParaRPr sz="1955"/>
          </a:p>
        </p:txBody>
      </p:sp>
      <p:sp>
        <p:nvSpPr>
          <p:cNvPr id="156" name="Google Shape;156;p16"/>
          <p:cNvSpPr txBox="1"/>
          <p:nvPr>
            <p:ph idx="1" type="body"/>
          </p:nvPr>
        </p:nvSpPr>
        <p:spPr>
          <a:xfrm>
            <a:off x="251225" y="1400500"/>
            <a:ext cx="2880300" cy="3374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u="sng">
                <a:solidFill>
                  <a:schemeClr val="lt2"/>
                </a:solidFill>
              </a:rPr>
              <a:t>Key Terms:</a:t>
            </a:r>
            <a:endParaRPr u="sng">
              <a:solidFill>
                <a:schemeClr val="lt2"/>
              </a:solidFill>
            </a:endParaRPr>
          </a:p>
          <a:p>
            <a:pPr indent="-304958" lvl="0" marL="457200" rtl="0" algn="l">
              <a:spcBef>
                <a:spcPts val="1200"/>
              </a:spcBef>
              <a:spcAft>
                <a:spcPts val="0"/>
              </a:spcAft>
              <a:buClr>
                <a:schemeClr val="lt2"/>
              </a:buClr>
              <a:buSzPct val="100000"/>
              <a:buChar char="●"/>
            </a:pPr>
            <a:r>
              <a:rPr lang="en">
                <a:solidFill>
                  <a:schemeClr val="lt2"/>
                </a:solidFill>
              </a:rPr>
              <a:t>Parody:</a:t>
            </a:r>
            <a:endParaRPr>
              <a:solidFill>
                <a:schemeClr val="lt2"/>
              </a:solidFill>
            </a:endParaRPr>
          </a:p>
          <a:p>
            <a:pPr indent="-293211" lvl="1" marL="914400" rtl="0" algn="l">
              <a:spcBef>
                <a:spcPts val="0"/>
              </a:spcBef>
              <a:spcAft>
                <a:spcPts val="0"/>
              </a:spcAft>
              <a:buClr>
                <a:schemeClr val="lt2"/>
              </a:buClr>
              <a:buSzPct val="100000"/>
              <a:buChar char="○"/>
            </a:pPr>
            <a:r>
              <a:rPr lang="en">
                <a:solidFill>
                  <a:schemeClr val="lt2"/>
                </a:solidFill>
              </a:rPr>
              <a:t>A form of commentary based in essence and recognition</a:t>
            </a:r>
            <a:endParaRPr>
              <a:solidFill>
                <a:schemeClr val="lt2"/>
              </a:solidFill>
            </a:endParaRPr>
          </a:p>
          <a:p>
            <a:pPr indent="-304958" lvl="0" marL="457200" rtl="0" algn="l">
              <a:spcBef>
                <a:spcPts val="0"/>
              </a:spcBef>
              <a:spcAft>
                <a:spcPts val="0"/>
              </a:spcAft>
              <a:buClr>
                <a:schemeClr val="lt2"/>
              </a:buClr>
              <a:buSzPct val="100000"/>
              <a:buChar char="●"/>
            </a:pPr>
            <a:r>
              <a:rPr lang="en">
                <a:solidFill>
                  <a:schemeClr val="lt2"/>
                </a:solidFill>
              </a:rPr>
              <a:t>Identify:</a:t>
            </a:r>
            <a:endParaRPr>
              <a:solidFill>
                <a:schemeClr val="lt2"/>
              </a:solidFill>
            </a:endParaRPr>
          </a:p>
          <a:p>
            <a:pPr indent="-293211" lvl="1" marL="914400" rtl="0" algn="l">
              <a:spcBef>
                <a:spcPts val="0"/>
              </a:spcBef>
              <a:spcAft>
                <a:spcPts val="0"/>
              </a:spcAft>
              <a:buClr>
                <a:schemeClr val="lt2"/>
              </a:buClr>
              <a:buSzPct val="100000"/>
              <a:buChar char="○"/>
            </a:pPr>
            <a:r>
              <a:rPr lang="en">
                <a:solidFill>
                  <a:schemeClr val="lt2"/>
                </a:solidFill>
              </a:rPr>
              <a:t>Action requiring symbolism naming, synecdoche/representative usage</a:t>
            </a:r>
            <a:endParaRPr>
              <a:solidFill>
                <a:schemeClr val="lt2"/>
              </a:solidFill>
            </a:endParaRPr>
          </a:p>
          <a:p>
            <a:pPr indent="-304958" lvl="0" marL="457200" rtl="0" algn="l">
              <a:spcBef>
                <a:spcPts val="0"/>
              </a:spcBef>
              <a:spcAft>
                <a:spcPts val="0"/>
              </a:spcAft>
              <a:buClr>
                <a:schemeClr val="lt2"/>
              </a:buClr>
              <a:buSzPct val="100000"/>
              <a:buChar char="●"/>
            </a:pPr>
            <a:r>
              <a:rPr lang="en">
                <a:solidFill>
                  <a:schemeClr val="lt2"/>
                </a:solidFill>
              </a:rPr>
              <a:t>Identification:</a:t>
            </a:r>
            <a:endParaRPr>
              <a:solidFill>
                <a:schemeClr val="lt2"/>
              </a:solidFill>
            </a:endParaRPr>
          </a:p>
          <a:p>
            <a:pPr indent="-293211" lvl="1" marL="914400" rtl="0" algn="l">
              <a:spcBef>
                <a:spcPts val="0"/>
              </a:spcBef>
              <a:spcAft>
                <a:spcPts val="0"/>
              </a:spcAft>
              <a:buClr>
                <a:schemeClr val="lt2"/>
              </a:buClr>
              <a:buSzPct val="100000"/>
              <a:buChar char="○"/>
            </a:pPr>
            <a:r>
              <a:rPr lang="en">
                <a:solidFill>
                  <a:schemeClr val="lt2"/>
                </a:solidFill>
              </a:rPr>
              <a:t>Action requiring agents that share an essence</a:t>
            </a:r>
            <a:endParaRPr>
              <a:solidFill>
                <a:schemeClr val="lt2"/>
              </a:solidFill>
            </a:endParaRPr>
          </a:p>
          <a:p>
            <a:pPr indent="-304958" lvl="0" marL="457200" rtl="0" algn="l">
              <a:spcBef>
                <a:spcPts val="0"/>
              </a:spcBef>
              <a:spcAft>
                <a:spcPts val="0"/>
              </a:spcAft>
              <a:buClr>
                <a:schemeClr val="lt2"/>
              </a:buClr>
              <a:buSzPct val="100000"/>
              <a:buChar char="●"/>
            </a:pPr>
            <a:r>
              <a:rPr lang="en">
                <a:solidFill>
                  <a:schemeClr val="lt2"/>
                </a:solidFill>
              </a:rPr>
              <a:t>Epistemic:</a:t>
            </a:r>
            <a:endParaRPr>
              <a:solidFill>
                <a:schemeClr val="lt2"/>
              </a:solidFill>
            </a:endParaRPr>
          </a:p>
          <a:p>
            <a:pPr indent="-293211" lvl="1" marL="914400" rtl="0" algn="l">
              <a:spcBef>
                <a:spcPts val="0"/>
              </a:spcBef>
              <a:spcAft>
                <a:spcPts val="0"/>
              </a:spcAft>
              <a:buClr>
                <a:schemeClr val="lt2"/>
              </a:buClr>
              <a:buSzPct val="100000"/>
              <a:buChar char="○"/>
            </a:pPr>
            <a:r>
              <a:rPr lang="en">
                <a:solidFill>
                  <a:schemeClr val="lt2"/>
                </a:solidFill>
              </a:rPr>
              <a:t>Of or </a:t>
            </a:r>
            <a:r>
              <a:rPr lang="en">
                <a:solidFill>
                  <a:schemeClr val="lt2"/>
                </a:solidFill>
              </a:rPr>
              <a:t>relating</a:t>
            </a:r>
            <a:r>
              <a:rPr lang="en">
                <a:solidFill>
                  <a:schemeClr val="lt2"/>
                </a:solidFill>
              </a:rPr>
              <a:t> to knowledge</a:t>
            </a:r>
            <a:endParaRPr>
              <a:solidFill>
                <a:schemeClr val="lt2"/>
              </a:solidFill>
            </a:endParaRPr>
          </a:p>
          <a:p>
            <a:pPr indent="-304958" lvl="0" marL="457200" rtl="0" algn="l">
              <a:spcBef>
                <a:spcPts val="0"/>
              </a:spcBef>
              <a:spcAft>
                <a:spcPts val="0"/>
              </a:spcAft>
              <a:buClr>
                <a:schemeClr val="lt2"/>
              </a:buClr>
              <a:buSzPct val="100000"/>
              <a:buChar char="●"/>
            </a:pPr>
            <a:r>
              <a:rPr lang="en">
                <a:solidFill>
                  <a:schemeClr val="lt2"/>
                </a:solidFill>
              </a:rPr>
              <a:t>Conveyance:</a:t>
            </a:r>
            <a:endParaRPr>
              <a:solidFill>
                <a:schemeClr val="lt2"/>
              </a:solidFill>
            </a:endParaRPr>
          </a:p>
          <a:p>
            <a:pPr indent="-293211" lvl="1" marL="914400" rtl="0" algn="l">
              <a:spcBef>
                <a:spcPts val="0"/>
              </a:spcBef>
              <a:spcAft>
                <a:spcPts val="0"/>
              </a:spcAft>
              <a:buClr>
                <a:schemeClr val="lt2"/>
              </a:buClr>
              <a:buSzPct val="100000"/>
              <a:buChar char="○"/>
            </a:pPr>
            <a:r>
              <a:rPr lang="en">
                <a:solidFill>
                  <a:schemeClr val="lt2"/>
                </a:solidFill>
              </a:rPr>
              <a:t>Of transportative nature</a:t>
            </a:r>
            <a:endParaRPr>
              <a:solidFill>
                <a:schemeClr val="lt2"/>
              </a:solidFill>
            </a:endParaRPr>
          </a:p>
          <a:p>
            <a:pPr indent="-304958" lvl="0" marL="457200" rtl="0" algn="l">
              <a:spcBef>
                <a:spcPts val="0"/>
              </a:spcBef>
              <a:spcAft>
                <a:spcPts val="0"/>
              </a:spcAft>
              <a:buClr>
                <a:schemeClr val="lt2"/>
              </a:buClr>
              <a:buSzPct val="100000"/>
              <a:buChar char="●"/>
            </a:pPr>
            <a:r>
              <a:rPr lang="en">
                <a:solidFill>
                  <a:schemeClr val="lt2"/>
                </a:solidFill>
              </a:rPr>
              <a:t>Form:</a:t>
            </a:r>
            <a:endParaRPr>
              <a:solidFill>
                <a:schemeClr val="lt2"/>
              </a:solidFill>
            </a:endParaRPr>
          </a:p>
          <a:p>
            <a:pPr indent="-293211" lvl="1" marL="914400" rtl="0" algn="l">
              <a:spcBef>
                <a:spcPts val="0"/>
              </a:spcBef>
              <a:spcAft>
                <a:spcPts val="0"/>
              </a:spcAft>
              <a:buClr>
                <a:schemeClr val="lt2"/>
              </a:buClr>
              <a:buSzPct val="100000"/>
              <a:buChar char="○"/>
            </a:pPr>
            <a:r>
              <a:rPr lang="en">
                <a:solidFill>
                  <a:schemeClr val="lt2"/>
                </a:solidFill>
              </a:rPr>
              <a:t>An </a:t>
            </a:r>
            <a:r>
              <a:rPr lang="en">
                <a:solidFill>
                  <a:schemeClr val="lt2"/>
                </a:solidFill>
              </a:rPr>
              <a:t>arousement</a:t>
            </a:r>
            <a:r>
              <a:rPr lang="en">
                <a:solidFill>
                  <a:schemeClr val="lt2"/>
                </a:solidFill>
              </a:rPr>
              <a:t>/anticipation of parts as fulfillment of desires</a:t>
            </a:r>
            <a:endParaRPr>
              <a:solidFill>
                <a:schemeClr val="lt2"/>
              </a:solidFill>
            </a:endParaRPr>
          </a:p>
        </p:txBody>
      </p:sp>
      <p:sp>
        <p:nvSpPr>
          <p:cNvPr id="157" name="Google Shape;157;p16"/>
          <p:cNvSpPr txBox="1"/>
          <p:nvPr/>
        </p:nvSpPr>
        <p:spPr>
          <a:xfrm>
            <a:off x="3467450" y="1307850"/>
            <a:ext cx="5421600" cy="35145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 sz="1300" u="sng">
                <a:solidFill>
                  <a:schemeClr val="lt1"/>
                </a:solidFill>
                <a:latin typeface="Lato"/>
                <a:ea typeface="Lato"/>
                <a:cs typeface="Lato"/>
                <a:sym typeface="Lato"/>
              </a:rPr>
              <a:t>Key Points:</a:t>
            </a:r>
            <a:endParaRPr sz="1300" u="sng">
              <a:solidFill>
                <a:schemeClr val="lt1"/>
              </a:solidFill>
              <a:latin typeface="Lato"/>
              <a:ea typeface="Lato"/>
              <a:cs typeface="Lato"/>
              <a:sym typeface="Lato"/>
            </a:endParaRPr>
          </a:p>
          <a:p>
            <a:pPr indent="-311150" lvl="0" marL="457200" rtl="0" algn="l">
              <a:spcBef>
                <a:spcPts val="1000"/>
              </a:spcBef>
              <a:spcAft>
                <a:spcPts val="0"/>
              </a:spcAft>
              <a:buClr>
                <a:schemeClr val="lt1"/>
              </a:buClr>
              <a:buSzPts val="1300"/>
              <a:buFont typeface="Lato"/>
              <a:buChar char="●"/>
            </a:pPr>
            <a:r>
              <a:rPr lang="en" sz="1300">
                <a:solidFill>
                  <a:schemeClr val="lt1"/>
                </a:solidFill>
                <a:latin typeface="Lato"/>
                <a:ea typeface="Lato"/>
                <a:cs typeface="Lato"/>
                <a:sym typeface="Lato"/>
              </a:rPr>
              <a:t>Identification in visually driven social media age is done via shared forms and rhetorics (as opposed to broadcast similarity and symbolism)</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Essential qualities of digital artifacts:</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Procedurability</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Participation</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Spatiality</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Encyclopedic scope</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Qualities of Digital Media</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Hyperlinks and embedded media ask audiences to follow another’s thought processes</a:t>
            </a:r>
            <a:endParaRPr sz="1300">
              <a:solidFill>
                <a:schemeClr val="lt1"/>
              </a:solidFill>
              <a:latin typeface="Lato"/>
              <a:ea typeface="Lato"/>
              <a:cs typeface="Lato"/>
              <a:sym typeface="Lato"/>
            </a:endParaRPr>
          </a:p>
          <a:p>
            <a:pPr indent="-311150" lvl="1" marL="9144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Involves symbol manipulation, construction, &amp; interpretation</a:t>
            </a:r>
            <a:endParaRPr sz="1300">
              <a:solidFill>
                <a:schemeClr val="lt1"/>
              </a:solidFill>
              <a:latin typeface="Lato"/>
              <a:ea typeface="Lato"/>
              <a:cs typeface="Lato"/>
              <a:sym typeface="Lato"/>
            </a:endParaRPr>
          </a:p>
          <a:p>
            <a:pPr indent="-311150" lvl="0" marL="457200" rtl="0" algn="l">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Pleasure in new media doesn’t stem from not/knowing result, but rather from the participation and community</a:t>
            </a:r>
            <a:endParaRPr sz="1300">
              <a:solidFill>
                <a:schemeClr val="lt1"/>
              </a:solidFill>
              <a:latin typeface="Lato"/>
              <a:ea typeface="Lato"/>
              <a:cs typeface="Lato"/>
              <a:sym typeface="Lato"/>
            </a:endParaRPr>
          </a:p>
        </p:txBody>
      </p:sp>
      <p:cxnSp>
        <p:nvCxnSpPr>
          <p:cNvPr id="158" name="Google Shape;158;p16"/>
          <p:cNvCxnSpPr/>
          <p:nvPr/>
        </p:nvCxnSpPr>
        <p:spPr>
          <a:xfrm flipH="1">
            <a:off x="3366100" y="1330350"/>
            <a:ext cx="8400" cy="3469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txBox="1"/>
          <p:nvPr>
            <p:ph type="title"/>
          </p:nvPr>
        </p:nvSpPr>
        <p:spPr>
          <a:xfrm>
            <a:off x="100725" y="203200"/>
            <a:ext cx="4039500" cy="6822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a:solidFill>
                  <a:schemeClr val="accent1"/>
                </a:solidFill>
              </a:rPr>
              <a:t>Discussion Questions</a:t>
            </a:r>
            <a:endParaRPr b="1">
              <a:solidFill>
                <a:schemeClr val="accent1"/>
              </a:solidFill>
            </a:endParaRPr>
          </a:p>
        </p:txBody>
      </p:sp>
      <p:sp>
        <p:nvSpPr>
          <p:cNvPr id="164" name="Google Shape;164;p17"/>
          <p:cNvSpPr txBox="1"/>
          <p:nvPr>
            <p:ph type="title"/>
          </p:nvPr>
        </p:nvSpPr>
        <p:spPr>
          <a:xfrm>
            <a:off x="100725" y="1162775"/>
            <a:ext cx="4039500" cy="3693600"/>
          </a:xfrm>
          <a:prstGeom prst="rect">
            <a:avLst/>
          </a:prstGeom>
        </p:spPr>
        <p:txBody>
          <a:bodyPr anchorCtr="0" anchor="t" bIns="91425" lIns="91425" spcFirstLastPara="1" rIns="91425" wrap="square" tIns="91425">
            <a:normAutofit/>
          </a:bodyPr>
          <a:lstStyle/>
          <a:p>
            <a:pPr indent="-311150" lvl="0" marL="457200" rtl="0" algn="l">
              <a:spcBef>
                <a:spcPts val="1000"/>
              </a:spcBef>
              <a:spcAft>
                <a:spcPts val="0"/>
              </a:spcAft>
              <a:buSzPts val="1300"/>
              <a:buAutoNum type="arabicPeriod"/>
            </a:pPr>
            <a:r>
              <a:rPr lang="en" sz="1300"/>
              <a:t>Digital media, especially with automated data collection, is easily the most efficient method of audience engagement. But what things might get pushed to the side as a result? Alternatively, what does digital media do well?</a:t>
            </a:r>
            <a:endParaRPr sz="1300"/>
          </a:p>
          <a:p>
            <a:pPr indent="-311150" lvl="0" marL="457200" rtl="0" algn="l">
              <a:spcBef>
                <a:spcPts val="1000"/>
              </a:spcBef>
              <a:spcAft>
                <a:spcPts val="0"/>
              </a:spcAft>
              <a:buSzPts val="1300"/>
              <a:buAutoNum type="arabicPeriod"/>
            </a:pPr>
            <a:r>
              <a:rPr lang="en" sz="1300"/>
              <a:t>Looking at some of your most used digital spaces, how might the 4 essential qualities (</a:t>
            </a:r>
            <a:r>
              <a:rPr lang="en" sz="1300">
                <a:latin typeface="Lato"/>
                <a:ea typeface="Lato"/>
                <a:cs typeface="Lato"/>
                <a:sym typeface="Lato"/>
              </a:rPr>
              <a:t>Procedurability, Participation, Spatiality, and Encyclopedic Scope) show up in their usage?</a:t>
            </a:r>
            <a:endParaRPr sz="1300"/>
          </a:p>
          <a:p>
            <a:pPr indent="-311150" lvl="0" marL="457200" rtl="0" algn="l">
              <a:spcBef>
                <a:spcPts val="1000"/>
              </a:spcBef>
              <a:spcAft>
                <a:spcPts val="1000"/>
              </a:spcAft>
              <a:buSzPts val="1300"/>
              <a:buAutoNum type="arabicPeriod"/>
            </a:pPr>
            <a:r>
              <a:rPr lang="en" sz="1300"/>
              <a:t>In what ways do our multimodal selves reflect, or not reflect, our actual identities?</a:t>
            </a:r>
            <a:endParaRPr sz="1300"/>
          </a:p>
        </p:txBody>
      </p:sp>
      <p:sp>
        <p:nvSpPr>
          <p:cNvPr id="165" name="Google Shape;165;p17"/>
          <p:cNvSpPr txBox="1"/>
          <p:nvPr>
            <p:ph type="title"/>
          </p:nvPr>
        </p:nvSpPr>
        <p:spPr>
          <a:xfrm>
            <a:off x="4940550" y="203200"/>
            <a:ext cx="4039500" cy="682200"/>
          </a:xfrm>
          <a:prstGeom prst="rect">
            <a:avLst/>
          </a:prstGeom>
          <a:solidFill>
            <a:schemeClr val="accent3"/>
          </a:solidFill>
        </p:spPr>
        <p:txBody>
          <a:bodyPr anchorCtr="0" anchor="ctr" bIns="91425" lIns="91425" spcFirstLastPara="1" rIns="91425" wrap="square" tIns="91425">
            <a:normAutofit/>
          </a:bodyPr>
          <a:lstStyle/>
          <a:p>
            <a:pPr indent="0" lvl="0" marL="0" rtl="0" algn="ctr">
              <a:spcBef>
                <a:spcPts val="0"/>
              </a:spcBef>
              <a:spcAft>
                <a:spcPts val="0"/>
              </a:spcAft>
              <a:buNone/>
            </a:pPr>
            <a:r>
              <a:rPr b="1" lang="en">
                <a:solidFill>
                  <a:schemeClr val="lt2"/>
                </a:solidFill>
              </a:rPr>
              <a:t>Activity</a:t>
            </a:r>
            <a:endParaRPr b="1">
              <a:solidFill>
                <a:schemeClr val="lt2"/>
              </a:solidFill>
            </a:endParaRPr>
          </a:p>
        </p:txBody>
      </p:sp>
      <p:sp>
        <p:nvSpPr>
          <p:cNvPr id="166" name="Google Shape;166;p17"/>
          <p:cNvSpPr txBox="1"/>
          <p:nvPr>
            <p:ph type="title"/>
          </p:nvPr>
        </p:nvSpPr>
        <p:spPr>
          <a:xfrm>
            <a:off x="4940550" y="1162775"/>
            <a:ext cx="4039500" cy="3693600"/>
          </a:xfrm>
          <a:prstGeom prst="rect">
            <a:avLst/>
          </a:prstGeom>
          <a:solidFill>
            <a:schemeClr val="accent3"/>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p>
            <a:pPr indent="0" lvl="0" marL="0" rtl="0" algn="l">
              <a:spcBef>
                <a:spcPts val="1000"/>
              </a:spcBef>
              <a:spcAft>
                <a:spcPts val="0"/>
              </a:spcAft>
              <a:buNone/>
            </a:pPr>
            <a:r>
              <a:rPr lang="en" sz="1300"/>
              <a:t>Go to your most used social media app/site.</a:t>
            </a:r>
            <a:endParaRPr sz="1300"/>
          </a:p>
          <a:p>
            <a:pPr indent="0" lvl="0" marL="0" rtl="0" algn="l">
              <a:spcBef>
                <a:spcPts val="1000"/>
              </a:spcBef>
              <a:spcAft>
                <a:spcPts val="0"/>
              </a:spcAft>
              <a:buNone/>
            </a:pPr>
            <a:r>
              <a:rPr lang="en" sz="1300"/>
              <a:t>Tell us about the first thing on your newsfeed.</a:t>
            </a:r>
            <a:endParaRPr sz="1300"/>
          </a:p>
          <a:p>
            <a:pPr indent="-311150" lvl="0" marL="457200" rtl="0" algn="l">
              <a:spcBef>
                <a:spcPts val="1000"/>
              </a:spcBef>
              <a:spcAft>
                <a:spcPts val="0"/>
              </a:spcAft>
              <a:buSzPts val="1300"/>
              <a:buChar char="●"/>
            </a:pPr>
            <a:r>
              <a:rPr lang="en" sz="1300"/>
              <a:t>Have you seen that kind of content before?</a:t>
            </a:r>
            <a:endParaRPr sz="1300"/>
          </a:p>
          <a:p>
            <a:pPr indent="-311150" lvl="0" marL="457200" rtl="0" algn="l">
              <a:spcBef>
                <a:spcPts val="0"/>
              </a:spcBef>
              <a:spcAft>
                <a:spcPts val="0"/>
              </a:spcAft>
              <a:buSzPts val="1300"/>
              <a:buChar char="●"/>
            </a:pPr>
            <a:r>
              <a:rPr lang="en" sz="1300"/>
              <a:t>Why might it be on your feed?</a:t>
            </a:r>
            <a:endParaRPr sz="1300"/>
          </a:p>
          <a:p>
            <a:pPr indent="-311150" lvl="0" marL="457200" rtl="0" algn="l">
              <a:spcBef>
                <a:spcPts val="0"/>
              </a:spcBef>
              <a:spcAft>
                <a:spcPts val="0"/>
              </a:spcAft>
              <a:buSzPts val="1300"/>
              <a:buChar char="●"/>
            </a:pPr>
            <a:r>
              <a:rPr lang="en" sz="1300"/>
              <a:t>Do you know what to expect with this content?</a:t>
            </a:r>
            <a:endParaRPr sz="1300"/>
          </a:p>
          <a:p>
            <a:pPr indent="-311150" lvl="0" marL="457200" rtl="0" algn="l">
              <a:spcBef>
                <a:spcPts val="0"/>
              </a:spcBef>
              <a:spcAft>
                <a:spcPts val="0"/>
              </a:spcAft>
              <a:buSzPts val="1300"/>
              <a:buChar char="●"/>
            </a:pPr>
            <a:r>
              <a:rPr lang="en" sz="1300"/>
              <a:t>How would you engage with this object (like, share, comment, block, etc.)?</a:t>
            </a:r>
            <a:endParaRPr sz="1300"/>
          </a:p>
          <a:p>
            <a:pPr indent="-311150" lvl="0" marL="457200" rtl="0" algn="l">
              <a:spcBef>
                <a:spcPts val="0"/>
              </a:spcBef>
              <a:spcAft>
                <a:spcPts val="0"/>
              </a:spcAft>
              <a:buSzPts val="1300"/>
              <a:buChar char="●"/>
            </a:pPr>
            <a:r>
              <a:rPr lang="en" sz="1300"/>
              <a:t>Does this item fit with your identity(s)?</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Create Criteria for Multimodal Works?</a:t>
            </a:r>
            <a:endParaRPr/>
          </a:p>
        </p:txBody>
      </p:sp>
      <p:pic>
        <p:nvPicPr>
          <p:cNvPr id="172" name="Google Shape;172;p18"/>
          <p:cNvPicPr preferRelativeResize="0"/>
          <p:nvPr/>
        </p:nvPicPr>
        <p:blipFill>
          <a:blip r:embed="rId3">
            <a:alphaModFix/>
          </a:blip>
          <a:stretch>
            <a:fillRect/>
          </a:stretch>
        </p:blipFill>
        <p:spPr>
          <a:xfrm>
            <a:off x="4572001" y="982675"/>
            <a:ext cx="2801400" cy="3855251"/>
          </a:xfrm>
          <a:prstGeom prst="rect">
            <a:avLst/>
          </a:prstGeom>
          <a:noFill/>
          <a:ln>
            <a:noFill/>
          </a:ln>
        </p:spPr>
      </p:pic>
      <p:sp>
        <p:nvSpPr>
          <p:cNvPr id="173" name="Google Shape;173;p18"/>
          <p:cNvSpPr txBox="1"/>
          <p:nvPr/>
        </p:nvSpPr>
        <p:spPr>
          <a:xfrm>
            <a:off x="495750" y="1499675"/>
            <a:ext cx="226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How would you interpret this image?</a:t>
            </a:r>
            <a:endParaRPr>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9"/>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Between Modes:Assessing Student New Media Composition</a:t>
            </a:r>
            <a:endParaRPr sz="1970">
              <a:latin typeface="Lato"/>
              <a:ea typeface="Lato"/>
              <a:cs typeface="Lato"/>
              <a:sym typeface="Lato"/>
            </a:endParaRPr>
          </a:p>
          <a:p>
            <a:pPr indent="0" lvl="0" marL="0" rtl="0" algn="l">
              <a:spcBef>
                <a:spcPts val="0"/>
              </a:spcBef>
              <a:spcAft>
                <a:spcPts val="0"/>
              </a:spcAft>
              <a:buSzPts val="990"/>
              <a:buNone/>
            </a:pPr>
            <a:r>
              <a:t/>
            </a:r>
            <a:endParaRPr sz="2960"/>
          </a:p>
        </p:txBody>
      </p:sp>
      <p:sp>
        <p:nvSpPr>
          <p:cNvPr id="179" name="Google Shape;179;p19"/>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80" name="Google Shape;180;p19"/>
          <p:cNvPicPr preferRelativeResize="0"/>
          <p:nvPr/>
        </p:nvPicPr>
        <p:blipFill>
          <a:blip r:embed="rId3">
            <a:alphaModFix/>
          </a:blip>
          <a:stretch>
            <a:fillRect/>
          </a:stretch>
        </p:blipFill>
        <p:spPr>
          <a:xfrm>
            <a:off x="4424650" y="1597925"/>
            <a:ext cx="4252050" cy="3059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problem of assessment</a:t>
            </a:r>
            <a:endParaRPr/>
          </a:p>
        </p:txBody>
      </p:sp>
      <p:sp>
        <p:nvSpPr>
          <p:cNvPr id="186" name="Google Shape;186;p20"/>
          <p:cNvSpPr txBox="1"/>
          <p:nvPr>
            <p:ph idx="1" type="body"/>
          </p:nvPr>
        </p:nvSpPr>
        <p:spPr>
          <a:xfrm>
            <a:off x="1297500" y="1307850"/>
            <a:ext cx="7155300" cy="27078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b="1" lang="en" sz="1500">
                <a:solidFill>
                  <a:schemeClr val="lt2"/>
                </a:solidFill>
              </a:rPr>
              <a:t>Is Our Children Learning: </a:t>
            </a:r>
            <a:r>
              <a:rPr lang="en" sz="1500"/>
              <a:t>Evaluates</a:t>
            </a:r>
            <a:r>
              <a:rPr lang="en" sz="1500"/>
              <a:t> field’s growing </a:t>
            </a:r>
            <a:r>
              <a:rPr lang="en" sz="1500"/>
              <a:t>preoccupation</a:t>
            </a:r>
            <a:r>
              <a:rPr lang="en" sz="1500"/>
              <a:t> with assessing multimodal student work</a:t>
            </a:r>
            <a:endParaRPr sz="1500"/>
          </a:p>
          <a:p>
            <a:pPr indent="-323850" lvl="0" marL="457200" rtl="0" algn="l">
              <a:spcBef>
                <a:spcPts val="0"/>
              </a:spcBef>
              <a:spcAft>
                <a:spcPts val="0"/>
              </a:spcAft>
              <a:buSzPts val="1500"/>
              <a:buChar char="-"/>
            </a:pPr>
            <a:r>
              <a:rPr b="1" lang="en" sz="1500">
                <a:solidFill>
                  <a:schemeClr val="lt2"/>
                </a:solidFill>
              </a:rPr>
              <a:t>Reflection Pairing:</a:t>
            </a:r>
            <a:r>
              <a:rPr b="1" lang="en" sz="1500"/>
              <a:t> </a:t>
            </a:r>
            <a:r>
              <a:rPr lang="en" sz="1500"/>
              <a:t>Comments on practice of pairing projects with written reflections</a:t>
            </a:r>
            <a:endParaRPr sz="1500"/>
          </a:p>
          <a:p>
            <a:pPr indent="-323850" lvl="0" marL="457200" rtl="0" algn="l">
              <a:spcBef>
                <a:spcPts val="0"/>
              </a:spcBef>
              <a:spcAft>
                <a:spcPts val="0"/>
              </a:spcAft>
              <a:buSzPts val="1500"/>
              <a:buChar char="-"/>
            </a:pPr>
            <a:r>
              <a:rPr b="1" lang="en" sz="1500">
                <a:solidFill>
                  <a:schemeClr val="lt2"/>
                </a:solidFill>
              </a:rPr>
              <a:t>Composition </a:t>
            </a:r>
            <a:r>
              <a:rPr b="1" lang="en" sz="1500">
                <a:solidFill>
                  <a:schemeClr val="lt2"/>
                </a:solidFill>
              </a:rPr>
              <a:t>Autarchy</a:t>
            </a:r>
            <a:r>
              <a:rPr b="1" lang="en" sz="1500">
                <a:solidFill>
                  <a:schemeClr val="lt2"/>
                </a:solidFill>
              </a:rPr>
              <a:t>:</a:t>
            </a:r>
            <a:r>
              <a:rPr b="1" lang="en" sz="1500"/>
              <a:t>  </a:t>
            </a:r>
            <a:r>
              <a:rPr lang="en" sz="1500"/>
              <a:t>Expresses hesitance to rely exclusively on other disciplines for guidance</a:t>
            </a:r>
            <a:endParaRPr sz="1500"/>
          </a:p>
          <a:p>
            <a:pPr indent="-323850" lvl="0" marL="457200" rtl="0" algn="l">
              <a:spcBef>
                <a:spcPts val="0"/>
              </a:spcBef>
              <a:spcAft>
                <a:spcPts val="0"/>
              </a:spcAft>
              <a:buSzPts val="1500"/>
              <a:buChar char="-"/>
            </a:pPr>
            <a:r>
              <a:rPr b="1" lang="en" sz="1500">
                <a:solidFill>
                  <a:schemeClr val="lt2"/>
                </a:solidFill>
              </a:rPr>
              <a:t>Too Many Ways to Skin</a:t>
            </a:r>
            <a:r>
              <a:rPr lang="en" sz="1500"/>
              <a:t>-  The diverse array of modalities and tools to  employ has created challenges in creating and maintaining consistent standards</a:t>
            </a:r>
            <a:endParaRPr sz="1500"/>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Looking between modes</a:t>
            </a:r>
            <a:endParaRPr/>
          </a:p>
        </p:txBody>
      </p:sp>
      <p:sp>
        <p:nvSpPr>
          <p:cNvPr id="192" name="Google Shape;192;p2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solidFill>
                  <a:schemeClr val="lt2"/>
                </a:solidFill>
              </a:rPr>
              <a:t>Union Between Modes:</a:t>
            </a:r>
            <a:r>
              <a:rPr b="1" lang="en"/>
              <a:t> </a:t>
            </a:r>
            <a:r>
              <a:rPr lang="en"/>
              <a:t>Many theorists believe that multiple modes create a unified message</a:t>
            </a:r>
            <a:endParaRPr/>
          </a:p>
          <a:p>
            <a:pPr indent="-311150" lvl="0" marL="457200" rtl="0" algn="l">
              <a:spcBef>
                <a:spcPts val="0"/>
              </a:spcBef>
              <a:spcAft>
                <a:spcPts val="0"/>
              </a:spcAft>
              <a:buSzPts val="1300"/>
              <a:buChar char="-"/>
            </a:pPr>
            <a:r>
              <a:rPr b="1" lang="en">
                <a:solidFill>
                  <a:schemeClr val="lt2"/>
                </a:solidFill>
              </a:rPr>
              <a:t>Relationship Focus:</a:t>
            </a:r>
            <a:r>
              <a:rPr lang="en"/>
              <a:t> Sorapure maintains that instructors should assess modalities in projects based on how they interact.</a:t>
            </a:r>
            <a:endParaRPr/>
          </a:p>
          <a:p>
            <a:pPr indent="-311150" lvl="0" marL="457200" rtl="0" algn="l">
              <a:spcBef>
                <a:spcPts val="0"/>
              </a:spcBef>
              <a:spcAft>
                <a:spcPts val="0"/>
              </a:spcAft>
              <a:buSzPts val="1300"/>
              <a:buChar char="-"/>
            </a:pPr>
            <a:r>
              <a:rPr b="1" lang="en">
                <a:solidFill>
                  <a:schemeClr val="lt2"/>
                </a:solidFill>
              </a:rPr>
              <a:t>Too Many Modes:</a:t>
            </a:r>
            <a:r>
              <a:rPr lang="en"/>
              <a:t> Asserts that emphasis on relationships will diminish tendencies to overrepresent content over multiple modes</a:t>
            </a:r>
            <a:endParaRPr/>
          </a:p>
          <a:p>
            <a:pPr indent="-311150" lvl="0" marL="457200" rtl="0" algn="l">
              <a:spcBef>
                <a:spcPts val="0"/>
              </a:spcBef>
              <a:spcAft>
                <a:spcPts val="0"/>
              </a:spcAft>
              <a:buSzPts val="1300"/>
              <a:buChar char="-"/>
            </a:pPr>
            <a:r>
              <a:rPr b="1" lang="en">
                <a:solidFill>
                  <a:schemeClr val="lt2"/>
                </a:solidFill>
              </a:rPr>
              <a:t>Is Your Style Relevant: </a:t>
            </a:r>
            <a:r>
              <a:rPr lang="en"/>
              <a:t>Encourage students to consider the purpose of the modes they include (beyond simply looking cool(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